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D13"/>
    <a:srgbClr val="74AA56"/>
    <a:srgbClr val="2BE8ED"/>
    <a:srgbClr val="14E5EA"/>
    <a:srgbClr val="4664B8"/>
    <a:srgbClr val="EA4714"/>
    <a:srgbClr val="8F601B"/>
    <a:srgbClr val="224B88"/>
    <a:srgbClr val="868424"/>
    <a:srgbClr val="AEAA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56" autoAdjust="0"/>
  </p:normalViewPr>
  <p:slideViewPr>
    <p:cSldViewPr snapToGrid="0">
      <p:cViewPr varScale="1">
        <p:scale>
          <a:sx n="89" d="100"/>
          <a:sy n="89" d="100"/>
        </p:scale>
        <p:origin x="437"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D90D401-11AA-4CE1-991A-FF7FFDD6EF21}" type="datetimeFigureOut">
              <a:rPr lang="en-IN" smtClean="0"/>
              <a:t>08-10-2022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192858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D90D401-11AA-4CE1-991A-FF7FFDD6EF21}" type="datetimeFigureOut">
              <a:rPr lang="en-IN" smtClean="0"/>
              <a:t>08-10-2022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311273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D90D401-11AA-4CE1-991A-FF7FFDD6EF21}" type="datetimeFigureOut">
              <a:rPr lang="en-IN" smtClean="0"/>
              <a:t>08-10-2022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3DA99B6-7F69-4B56-AB37-7714DF6AD529}"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60557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6D90D401-11AA-4CE1-991A-FF7FFDD6EF21}" type="datetimeFigureOut">
              <a:rPr lang="en-IN" smtClean="0"/>
              <a:t>08-10-2022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4159911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6D90D401-11AA-4CE1-991A-FF7FFDD6EF21}" type="datetimeFigureOut">
              <a:rPr lang="en-IN" smtClean="0"/>
              <a:t>08-10-2022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3DA99B6-7F69-4B56-AB37-7714DF6AD529}"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25194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6D90D401-11AA-4CE1-991A-FF7FFDD6EF21}" type="datetimeFigureOut">
              <a:rPr lang="en-IN" smtClean="0"/>
              <a:t>08-10-2022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4970672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D90D401-11AA-4CE1-991A-FF7FFDD6EF21}" type="datetimeFigureOut">
              <a:rPr lang="en-IN" smtClean="0"/>
              <a:t>08-10-2022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493408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D90D401-11AA-4CE1-991A-FF7FFDD6EF21}" type="datetimeFigureOut">
              <a:rPr lang="en-IN" smtClean="0"/>
              <a:t>08-10-2022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192503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D90D401-11AA-4CE1-991A-FF7FFDD6EF21}" type="datetimeFigureOut">
              <a:rPr lang="en-IN" smtClean="0"/>
              <a:t>08-10-2022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4009718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D90D401-11AA-4CE1-991A-FF7FFDD6EF21}" type="datetimeFigureOut">
              <a:rPr lang="en-IN" smtClean="0"/>
              <a:t>08-10-2022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821413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D90D401-11AA-4CE1-991A-FF7FFDD6EF21}" type="datetimeFigureOut">
              <a:rPr lang="en-IN" smtClean="0"/>
              <a:t>08-10-2022</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369041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D90D401-11AA-4CE1-991A-FF7FFDD6EF21}" type="datetimeFigureOut">
              <a:rPr lang="en-IN" smtClean="0"/>
              <a:t>08-10-2022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258775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D90D401-11AA-4CE1-991A-FF7FFDD6EF21}" type="datetimeFigureOut">
              <a:rPr lang="en-IN" smtClean="0"/>
              <a:t>08-10-2022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818273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90D401-11AA-4CE1-991A-FF7FFDD6EF21}" type="datetimeFigureOut">
              <a:rPr lang="en-IN" smtClean="0"/>
              <a:t>08-10-2022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919071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90D401-11AA-4CE1-991A-FF7FFDD6EF21}" type="datetimeFigureOut">
              <a:rPr lang="en-IN" smtClean="0"/>
              <a:t>08-10-2022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894170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90D401-11AA-4CE1-991A-FF7FFDD6EF21}" type="datetimeFigureOut">
              <a:rPr lang="en-IN" smtClean="0"/>
              <a:t>08-10-2022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769955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D90D401-11AA-4CE1-991A-FF7FFDD6EF21}" type="datetimeFigureOut">
              <a:rPr lang="en-IN" smtClean="0"/>
              <a:t>08-10-2022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3DA99B6-7F69-4B56-AB37-7714DF6AD529}" type="slidenum">
              <a:rPr lang="en-IN" smtClean="0"/>
              <a:t>‹#›</a:t>
            </a:fld>
            <a:endParaRPr lang="en-IN"/>
          </a:p>
        </p:txBody>
      </p:sp>
    </p:spTree>
    <p:extLst>
      <p:ext uri="{BB962C8B-B14F-4D97-AF65-F5344CB8AC3E}">
        <p14:creationId xmlns:p14="http://schemas.microsoft.com/office/powerpoint/2010/main" val="349561143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a:extLst>
              <a:ext uri="{FF2B5EF4-FFF2-40B4-BE49-F238E27FC236}">
                <a16:creationId xmlns="" xmlns:a16="http://schemas.microsoft.com/office/drawing/2014/main" id="{3FECB255-D82F-4789-8CA5-4F15EDC725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1" name="TextBox 30">
            <a:extLst>
              <a:ext uri="{FF2B5EF4-FFF2-40B4-BE49-F238E27FC236}">
                <a16:creationId xmlns="" xmlns:a16="http://schemas.microsoft.com/office/drawing/2014/main" id="{D0EAE9E9-6A12-4DE5-9328-F65D30DA5EEA}"/>
              </a:ext>
            </a:extLst>
          </p:cNvPr>
          <p:cNvSpPr txBox="1"/>
          <p:nvPr/>
        </p:nvSpPr>
        <p:spPr>
          <a:xfrm>
            <a:off x="3714928" y="5481532"/>
            <a:ext cx="4713080" cy="954107"/>
          </a:xfrm>
          <a:prstGeom prst="rect">
            <a:avLst/>
          </a:prstGeom>
          <a:noFill/>
        </p:spPr>
        <p:txBody>
          <a:bodyPr wrap="square" rtlCol="0">
            <a:spAutoFit/>
          </a:bodyPr>
          <a:lstStyle/>
          <a:p>
            <a:r>
              <a:rPr lang="en-US" sz="2800" dirty="0">
                <a:solidFill>
                  <a:schemeClr val="accent2">
                    <a:lumMod val="50000"/>
                  </a:schemeClr>
                </a:solidFill>
                <a:latin typeface="Georgia" panose="02040502050405020303" pitchFamily="18" charset="0"/>
              </a:rPr>
              <a:t>Presented By</a:t>
            </a:r>
            <a:r>
              <a:rPr lang="en-US" sz="2800" dirty="0" smtClean="0">
                <a:solidFill>
                  <a:schemeClr val="accent2">
                    <a:lumMod val="50000"/>
                  </a:schemeClr>
                </a:solidFill>
                <a:latin typeface="Georgia" panose="02040502050405020303" pitchFamily="18" charset="0"/>
              </a:rPr>
              <a:t>: </a:t>
            </a:r>
            <a:r>
              <a:rPr lang="en-US" sz="2800" dirty="0" err="1" smtClean="0">
                <a:solidFill>
                  <a:schemeClr val="accent2">
                    <a:lumMod val="50000"/>
                  </a:schemeClr>
                </a:solidFill>
                <a:latin typeface="Georgia" panose="02040502050405020303" pitchFamily="18" charset="0"/>
              </a:rPr>
              <a:t>Shashi</a:t>
            </a:r>
            <a:r>
              <a:rPr lang="en-US" sz="2800" dirty="0" smtClean="0">
                <a:solidFill>
                  <a:schemeClr val="accent2">
                    <a:lumMod val="50000"/>
                  </a:schemeClr>
                </a:solidFill>
                <a:latin typeface="Georgia" panose="02040502050405020303" pitchFamily="18" charset="0"/>
              </a:rPr>
              <a:t> </a:t>
            </a:r>
            <a:r>
              <a:rPr lang="en-US" sz="2800" dirty="0" smtClean="0">
                <a:solidFill>
                  <a:schemeClr val="accent2">
                    <a:lumMod val="50000"/>
                  </a:schemeClr>
                </a:solidFill>
                <a:latin typeface="Georgia" panose="02040502050405020303" pitchFamily="18" charset="0"/>
              </a:rPr>
              <a:t>Sahu</a:t>
            </a:r>
          </a:p>
          <a:p>
            <a:r>
              <a:rPr lang="en-US" sz="2800" dirty="0" err="1" smtClean="0">
                <a:solidFill>
                  <a:schemeClr val="accent2">
                    <a:lumMod val="50000"/>
                  </a:schemeClr>
                </a:solidFill>
                <a:latin typeface="Georgia" panose="02040502050405020303" pitchFamily="18" charset="0"/>
              </a:rPr>
              <a:t>FlipRobo</a:t>
            </a:r>
            <a:r>
              <a:rPr lang="en-US" sz="2800" dirty="0" smtClean="0">
                <a:solidFill>
                  <a:schemeClr val="accent2">
                    <a:lumMod val="50000"/>
                  </a:schemeClr>
                </a:solidFill>
                <a:latin typeface="Georgia" panose="02040502050405020303" pitchFamily="18" charset="0"/>
              </a:rPr>
              <a:t> : Internship_30</a:t>
            </a:r>
            <a:endParaRPr lang="en-IN" dirty="0"/>
          </a:p>
        </p:txBody>
      </p:sp>
      <p:sp>
        <p:nvSpPr>
          <p:cNvPr id="2" name="Rectangle 1">
            <a:extLst>
              <a:ext uri="{FF2B5EF4-FFF2-40B4-BE49-F238E27FC236}">
                <a16:creationId xmlns="" xmlns:a16="http://schemas.microsoft.com/office/drawing/2014/main" id="{63F08063-D6E3-48B2-93C9-44A33725EADE}"/>
              </a:ext>
            </a:extLst>
          </p:cNvPr>
          <p:cNvSpPr/>
          <p:nvPr/>
        </p:nvSpPr>
        <p:spPr>
          <a:xfrm>
            <a:off x="2482670" y="158833"/>
            <a:ext cx="7226658" cy="1754326"/>
          </a:xfrm>
          <a:prstGeom prst="rect">
            <a:avLst/>
          </a:prstGeom>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Georgia" panose="02040502050405020303" pitchFamily="18" charset="0"/>
              </a:rPr>
              <a:t>Presentation On</a:t>
            </a:r>
          </a:p>
          <a:p>
            <a:pPr algn="ctr"/>
            <a:r>
              <a:rPr lang="en-US" sz="5400" dirty="0" smtClean="0">
                <a:ln w="0"/>
                <a:effectLst>
                  <a:outerShdw blurRad="38100" dist="19050" dir="2700000" algn="tl" rotWithShape="0">
                    <a:schemeClr val="dk1">
                      <a:alpha val="40000"/>
                    </a:schemeClr>
                  </a:outerShdw>
                </a:effectLst>
                <a:latin typeface="Georgia" panose="02040502050405020303" pitchFamily="18" charset="0"/>
              </a:rPr>
              <a:t>House </a:t>
            </a:r>
            <a:r>
              <a:rPr lang="en-US" sz="5400" dirty="0">
                <a:ln w="0"/>
                <a:effectLst>
                  <a:outerShdw blurRad="38100" dist="19050" dir="2700000" algn="tl" rotWithShape="0">
                    <a:schemeClr val="dk1">
                      <a:alpha val="40000"/>
                    </a:schemeClr>
                  </a:outerShdw>
                </a:effectLst>
                <a:latin typeface="Georgia" panose="02040502050405020303" pitchFamily="18" charset="0"/>
              </a:rPr>
              <a:t>Price Prediction</a:t>
            </a:r>
            <a:endParaRPr lang="en-IN" sz="5400" dirty="0">
              <a:ln w="0"/>
              <a:effectLst>
                <a:outerShdw blurRad="38100" dist="19050" dir="2700000" algn="tl" rotWithShape="0">
                  <a:schemeClr val="dk1">
                    <a:alpha val="40000"/>
                  </a:schemeClr>
                </a:outerShdw>
              </a:effectLst>
            </a:endParaRPr>
          </a:p>
        </p:txBody>
      </p:sp>
      <p:pic>
        <p:nvPicPr>
          <p:cNvPr id="3" name="Picture 2"/>
          <p:cNvPicPr>
            <a:picLocks noChangeAspect="1"/>
          </p:cNvPicPr>
          <p:nvPr/>
        </p:nvPicPr>
        <p:blipFill>
          <a:blip r:embed="rId2"/>
          <a:stretch>
            <a:fillRect/>
          </a:stretch>
        </p:blipFill>
        <p:spPr>
          <a:xfrm>
            <a:off x="3299822" y="1944154"/>
            <a:ext cx="5592354" cy="3427221"/>
          </a:xfrm>
          <a:prstGeom prst="rect">
            <a:avLst/>
          </a:prstGeom>
        </p:spPr>
      </p:pic>
    </p:spTree>
    <p:extLst>
      <p:ext uri="{BB962C8B-B14F-4D97-AF65-F5344CB8AC3E}">
        <p14:creationId xmlns:p14="http://schemas.microsoft.com/office/powerpoint/2010/main" val="2002858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123F4F3-DDB7-4BA3-A1D3-63770513B120}"/>
              </a:ext>
            </a:extLst>
          </p:cNvPr>
          <p:cNvSpPr txBox="1"/>
          <p:nvPr/>
        </p:nvSpPr>
        <p:spPr>
          <a:xfrm>
            <a:off x="690880" y="477520"/>
            <a:ext cx="10728960" cy="584775"/>
          </a:xfrm>
          <a:prstGeom prst="rect">
            <a:avLst/>
          </a:prstGeom>
          <a:noFill/>
        </p:spPr>
        <p:txBody>
          <a:bodyPr wrap="square" rtlCol="0">
            <a:spAutoFit/>
          </a:bodyPr>
          <a:lstStyle/>
          <a:p>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
        <p:nvSpPr>
          <p:cNvPr id="3" name="TextBox 2">
            <a:extLst>
              <a:ext uri="{FF2B5EF4-FFF2-40B4-BE49-F238E27FC236}">
                <a16:creationId xmlns="" xmlns:a16="http://schemas.microsoft.com/office/drawing/2014/main" id="{8A6F6A09-682B-445F-B127-CF759A29B0D6}"/>
              </a:ext>
            </a:extLst>
          </p:cNvPr>
          <p:cNvSpPr txBox="1"/>
          <p:nvPr/>
        </p:nvSpPr>
        <p:spPr>
          <a:xfrm>
            <a:off x="690880" y="1503680"/>
            <a:ext cx="10728960" cy="3693319"/>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Firstly, I have imported the necessary libraries and imported both train and test datasets which were in csv format. And process both datasets simultaneously.</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done some statistical analysis like checking shape, </a:t>
            </a:r>
            <a:r>
              <a:rPr lang="en-IN" dirty="0" err="1">
                <a:effectLst/>
                <a:latin typeface="Georgia" panose="02040502050405020303" pitchFamily="18" charset="0"/>
                <a:ea typeface="Microsoft Sans Serif" panose="020B0604020202020204" pitchFamily="34" charset="0"/>
                <a:cs typeface="Microsoft Sans Serif" panose="020B0604020202020204" pitchFamily="34" charset="0"/>
              </a:rPr>
              <a:t>nunique</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column names, data types of the features, info about the features, value counts etc.</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dropped “Id” and “Utilities” columns from both the datasets. </a:t>
            </a:r>
            <a:r>
              <a:rPr lang="en-IN" dirty="0">
                <a:latin typeface="Georgia" panose="02040502050405020303" pitchFamily="18" charset="0"/>
                <a:ea typeface="Microsoft Sans Serif" panose="020B0604020202020204" pitchFamily="34" charset="0"/>
                <a:cs typeface="Microsoft Sans Serif" panose="020B0604020202020204" pitchFamily="34" charset="0"/>
              </a:rPr>
              <a:t>Since t</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hey had no significance impact on the prediction.</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While looking into the value count function I found some of the columns having more than 85% of zero values so, I dropped those columns from both the datasets as they might create skewness which will impact my model.</a:t>
            </a:r>
          </a:p>
          <a:p>
            <a:endParaRPr lang="en-IN" dirty="0"/>
          </a:p>
        </p:txBody>
      </p:sp>
    </p:spTree>
    <p:extLst>
      <p:ext uri="{BB962C8B-B14F-4D97-AF65-F5344CB8AC3E}">
        <p14:creationId xmlns:p14="http://schemas.microsoft.com/office/powerpoint/2010/main" val="1023538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662C5C2A-2E1C-48F2-9B35-9BC09107866A}"/>
              </a:ext>
            </a:extLst>
          </p:cNvPr>
          <p:cNvSpPr txBox="1"/>
          <p:nvPr/>
        </p:nvSpPr>
        <p:spPr>
          <a:xfrm>
            <a:off x="650240" y="1219200"/>
            <a:ext cx="10779760" cy="5078313"/>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I have done some feature extraction as the datasets contained some time variables like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YearBuilt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YearRemodAdd</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GarageYrBlt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and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YrSold</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Converting them into age seem more meaningful as they offer more information about the longevity of the features. </a:t>
            </a:r>
            <a:r>
              <a:rPr lang="en-IN" spc="-5" dirty="0">
                <a:solidFill>
                  <a:srgbClr val="292929"/>
                </a:solidFill>
                <a:effectLst/>
                <a:latin typeface="Georgia" panose="02040502050405020303" pitchFamily="18" charset="0"/>
                <a:ea typeface="Microsoft Sans Serif" panose="020B0604020202020204" pitchFamily="34" charset="0"/>
                <a:cs typeface="Microsoft Sans Serif" panose="020B0604020202020204" pitchFamily="34" charset="0"/>
              </a:rPr>
              <a:t>It is analogous to the fact that, the statement “Mr. X died at the age of 66 years” holds more information for us than the statement “Mr. X died in the year 2019”. </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So, I have extracted age information from the datetime variables by taking the difference in year between the year the house was built and year the house was sold and dropped the year columns.</a:t>
            </a:r>
          </a:p>
          <a:p>
            <a:pPr algn="just"/>
            <a:endPar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I checked the null values and found them in some of the columns. So, I imputed null values present in categorical and numerical columns using mode and mean methods respectively. I found some columns having more than 80% of null values so, I dropped those columns to overcome with the skewness.</a:t>
            </a:r>
          </a:p>
          <a:p>
            <a:pPr algn="just"/>
            <a:endPar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All these steps were performed to both train and test datasets</a:t>
            </a:r>
            <a:r>
              <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rPr>
              <a:t> simultaneously.</a:t>
            </a:r>
          </a:p>
          <a:p>
            <a:pPr marL="342900" indent="-342900" algn="just">
              <a:buFont typeface="Wingdings" panose="05000000000000000000" pitchFamily="2" charset="2"/>
              <a:buChar char="Ø"/>
            </a:pPr>
            <a:endPar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 visualize the data, I have separated </a:t>
            </a:r>
            <a:r>
              <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rPr>
              <a:t>categorical and numerical variables based on their types. That is categorical types as Nominal and Ordinal, numerical types as Continuous and Discrete.</a:t>
            </a: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
        <p:nvSpPr>
          <p:cNvPr id="4" name="TextBox 3">
            <a:extLst>
              <a:ext uri="{FF2B5EF4-FFF2-40B4-BE49-F238E27FC236}">
                <a16:creationId xmlns="" xmlns:a16="http://schemas.microsoft.com/office/drawing/2014/main" id="{A36C37E2-5C97-42C4-B4FD-210B2E422323}"/>
              </a:ext>
            </a:extLst>
          </p:cNvPr>
          <p:cNvSpPr txBox="1"/>
          <p:nvPr/>
        </p:nvSpPr>
        <p:spPr>
          <a:xfrm>
            <a:off x="650240" y="477520"/>
            <a:ext cx="10779760" cy="584775"/>
          </a:xfrm>
          <a:prstGeom prst="rect">
            <a:avLst/>
          </a:prstGeom>
          <a:noFill/>
        </p:spPr>
        <p:txBody>
          <a:bodyPr wrap="square" rtlCol="0">
            <a:spAutoFit/>
          </a:bodyPr>
          <a:lstStyle/>
          <a:p>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Tree>
    <p:extLst>
      <p:ext uri="{BB962C8B-B14F-4D97-AF65-F5344CB8AC3E}">
        <p14:creationId xmlns:p14="http://schemas.microsoft.com/office/powerpoint/2010/main" val="2811327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3FE3ABB-C698-44FA-B752-4AE64EA81E05}"/>
              </a:ext>
            </a:extLst>
          </p:cNvPr>
          <p:cNvSpPr txBox="1"/>
          <p:nvPr/>
        </p:nvSpPr>
        <p:spPr>
          <a:xfrm>
            <a:off x="762000" y="264160"/>
            <a:ext cx="107188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4098" name="Picture 2">
            <a:extLst>
              <a:ext uri="{FF2B5EF4-FFF2-40B4-BE49-F238E27FC236}">
                <a16:creationId xmlns="" xmlns:a16="http://schemas.microsoft.com/office/drawing/2014/main" id="{09884122-3BF9-4484-9CE9-CDB2079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960" y="1133415"/>
            <a:ext cx="9956800" cy="537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029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05EAF8B-7E43-4DA1-9C68-86C72BB97D85}"/>
              </a:ext>
            </a:extLst>
          </p:cNvPr>
          <p:cNvSpPr txBox="1"/>
          <p:nvPr/>
        </p:nvSpPr>
        <p:spPr>
          <a:xfrm>
            <a:off x="873760" y="558800"/>
            <a:ext cx="10444480" cy="584775"/>
          </a:xfrm>
          <a:prstGeom prst="rect">
            <a:avLst/>
          </a:prstGeom>
          <a:noFill/>
        </p:spPr>
        <p:txBody>
          <a:bodyPr wrap="square" rtlCol="0">
            <a:spAutoFit/>
          </a:bodyPr>
          <a:lstStyle/>
          <a:p>
            <a:r>
              <a:rPr lang="en-US" sz="3200" dirty="0">
                <a:latin typeface="Georgia" panose="02040502050405020303" pitchFamily="18" charset="0"/>
              </a:rPr>
              <a:t>Observations from the above graphs:</a:t>
            </a:r>
            <a:endParaRPr lang="en-IN" sz="3200" dirty="0">
              <a:latin typeface="Georgia" panose="02040502050405020303" pitchFamily="18" charset="0"/>
            </a:endParaRPr>
          </a:p>
        </p:txBody>
      </p:sp>
      <p:sp>
        <p:nvSpPr>
          <p:cNvPr id="3" name="TextBox 2">
            <a:extLst>
              <a:ext uri="{FF2B5EF4-FFF2-40B4-BE49-F238E27FC236}">
                <a16:creationId xmlns="" xmlns:a16="http://schemas.microsoft.com/office/drawing/2014/main" id="{FC8A8033-6FE2-49FC-BFEB-8EC36F8494BC}"/>
              </a:ext>
            </a:extLst>
          </p:cNvPr>
          <p:cNvSpPr txBox="1"/>
          <p:nvPr/>
        </p:nvSpPr>
        <p:spPr>
          <a:xfrm>
            <a:off x="873760" y="1666240"/>
            <a:ext cx="1044448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LotFrontage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From the plot we can observe there is no much linear relation between the label and feature. If the linear feet of street connected to property is more, the sale price is also high.</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LotArea</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label and feature. But the sale price is high when lot size has around 20000 square feet area. Also as the lot size increases the price is also increasing moderately.</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MasVnrArea</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bit positive linear relation between feature and target. Also the sale price is high when Masonry veneer area has around 50-400 square feet. So as the Masonry veneer area in square feet increases sale price is also increasing.</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spcAft>
                <a:spcPts val="800"/>
              </a:spcAft>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WoodDeckSF</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feature and target. As the Wood deck area increases, sale price is also increases.</a:t>
            </a: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575994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0CF776A-3C4C-4122-8F9E-4EEC31DDEF3E}"/>
              </a:ext>
            </a:extLst>
          </p:cNvPr>
          <p:cNvSpPr txBox="1"/>
          <p:nvPr/>
        </p:nvSpPr>
        <p:spPr>
          <a:xfrm>
            <a:off x="650240" y="182880"/>
            <a:ext cx="108204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5122" name="Picture 2">
            <a:extLst>
              <a:ext uri="{FF2B5EF4-FFF2-40B4-BE49-F238E27FC236}">
                <a16:creationId xmlns="" xmlns:a16="http://schemas.microsoft.com/office/drawing/2014/main" id="{8EA2D2FE-64F2-4DFB-8221-6405B3479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1" y="1031814"/>
            <a:ext cx="9855200" cy="546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838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024873A-F1E1-4409-A383-96E1B5ECCBE4}"/>
              </a:ext>
            </a:extLst>
          </p:cNvPr>
          <p:cNvSpPr txBox="1"/>
          <p:nvPr/>
        </p:nvSpPr>
        <p:spPr>
          <a:xfrm>
            <a:off x="843280" y="650240"/>
            <a:ext cx="105054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5" name="TextBox 4">
            <a:extLst>
              <a:ext uri="{FF2B5EF4-FFF2-40B4-BE49-F238E27FC236}">
                <a16:creationId xmlns="" xmlns:a16="http://schemas.microsoft.com/office/drawing/2014/main" id="{0412FCC6-07C2-4BE7-B2B3-5F7D051F5905}"/>
              </a:ext>
            </a:extLst>
          </p:cNvPr>
          <p:cNvSpPr txBox="1"/>
          <p:nvPr/>
        </p:nvSpPr>
        <p:spPr>
          <a:xfrm>
            <a:off x="843280" y="1503680"/>
            <a:ext cx="10505440" cy="3693319"/>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BsmtFinSF1:</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feature and label. The sale price is high that is 100000-300000 when basement square feet lie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upto</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1500 square feet. So as the type 1 basement finished square feet increases, sale price is also increases.</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BsmtUnfSF</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the target and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BsmtUnfSF</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When the unfinished basement area is below 1000 square feet, the sale price is high.</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TotalBsmtSF</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sale price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nad</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TotalBsmtSF</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As total basement area increases, sale price also increases.</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OpenPorchSF</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a linear relation between the label and feature. The sale price is high when Open porch area is below 200 sf. Here also as the Open porch area increases, sale price is also increases.</a:t>
            </a:r>
          </a:p>
        </p:txBody>
      </p:sp>
    </p:spTree>
    <p:extLst>
      <p:ext uri="{BB962C8B-B14F-4D97-AF65-F5344CB8AC3E}">
        <p14:creationId xmlns:p14="http://schemas.microsoft.com/office/powerpoint/2010/main" val="597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E7EE342A-F899-492C-8FCE-2785B5DB212C}"/>
              </a:ext>
            </a:extLst>
          </p:cNvPr>
          <p:cNvSpPr txBox="1"/>
          <p:nvPr/>
        </p:nvSpPr>
        <p:spPr>
          <a:xfrm>
            <a:off x="680720" y="182880"/>
            <a:ext cx="1081024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6146" name="Picture 2">
            <a:extLst>
              <a:ext uri="{FF2B5EF4-FFF2-40B4-BE49-F238E27FC236}">
                <a16:creationId xmlns="" xmlns:a16="http://schemas.microsoft.com/office/drawing/2014/main" id="{999D15A6-5A8F-4943-83C2-E5BB422AE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320" y="1036320"/>
            <a:ext cx="9865359" cy="546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06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4EC8CBA-A799-4796-9C9D-1D9C35FE24CB}"/>
              </a:ext>
            </a:extLst>
          </p:cNvPr>
          <p:cNvSpPr txBox="1"/>
          <p:nvPr/>
        </p:nvSpPr>
        <p:spPr>
          <a:xfrm>
            <a:off x="812800" y="477520"/>
            <a:ext cx="1056640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 xmlns:a16="http://schemas.microsoft.com/office/drawing/2014/main" id="{E3254A43-CC5B-4341-8E01-DB3F90D281D2}"/>
              </a:ext>
            </a:extLst>
          </p:cNvPr>
          <p:cNvSpPr txBox="1"/>
          <p:nvPr/>
        </p:nvSpPr>
        <p:spPr>
          <a:xfrm>
            <a:off x="812800" y="1442720"/>
            <a:ext cx="10535920" cy="4247317"/>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1stFlrSF:</a:t>
            </a:r>
            <a:r>
              <a:rPr lang="en-US" b="0" i="0" dirty="0">
                <a:solidFill>
                  <a:srgbClr val="000000"/>
                </a:solidFill>
                <a:effectLst/>
                <a:latin typeface="Georgia" panose="02040502050405020303" pitchFamily="18" charset="0"/>
              </a:rPr>
              <a:t> There is a linear relation between the label and feature. As we can observe in the plot, the sale price is high when the first floor area lies between 500-2000 square feet. So as the 1st floor area increases, sales price also increases moderately.</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2ndFlrSF:</a:t>
            </a:r>
            <a:r>
              <a:rPr lang="en-US" b="0" i="0" dirty="0">
                <a:solidFill>
                  <a:srgbClr val="000000"/>
                </a:solidFill>
                <a:effectLst/>
                <a:latin typeface="Georgia" panose="02040502050405020303" pitchFamily="18" charset="0"/>
              </a:rPr>
              <a:t> There is a positive correlation between </a:t>
            </a:r>
            <a:r>
              <a:rPr lang="en-US" b="0" i="0" dirty="0" err="1">
                <a:solidFill>
                  <a:srgbClr val="000000"/>
                </a:solidFill>
                <a:effectLst/>
                <a:latin typeface="Georgia" panose="02040502050405020303" pitchFamily="18" charset="0"/>
              </a:rPr>
              <a:t>SalePrice</a:t>
            </a:r>
            <a:r>
              <a:rPr lang="en-US" b="0" i="0" dirty="0">
                <a:solidFill>
                  <a:srgbClr val="000000"/>
                </a:solidFill>
                <a:effectLst/>
                <a:latin typeface="Georgia" panose="02040502050405020303" pitchFamily="18" charset="0"/>
              </a:rPr>
              <a:t> and 2ndFlrSF. So it is obvious that the sale price increases based on the floors.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GrLivArea</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above grade living area. There is a positive correlation between the label and feature. Here as the above grade living area increases, sale price also increases.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GarageArea</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Similar to 2nd floor sf, here also positive linear relation between the label and feature. As size of garage area increases, sale price also increases. The sale price is high when size of garage area is </a:t>
            </a:r>
            <a:r>
              <a:rPr lang="en-US" b="0" i="0" dirty="0" err="1">
                <a:solidFill>
                  <a:srgbClr val="000000"/>
                </a:solidFill>
                <a:effectLst/>
                <a:latin typeface="Georgia" panose="02040502050405020303" pitchFamily="18" charset="0"/>
              </a:rPr>
              <a:t>beween</a:t>
            </a:r>
            <a:r>
              <a:rPr lang="en-US" b="0" i="0" dirty="0">
                <a:solidFill>
                  <a:srgbClr val="000000"/>
                </a:solidFill>
                <a:effectLst/>
                <a:latin typeface="Georgia" panose="02040502050405020303" pitchFamily="18" charset="0"/>
              </a:rPr>
              <a:t> 200-800 square feet.</a:t>
            </a:r>
          </a:p>
          <a:p>
            <a:endParaRPr lang="en-IN" dirty="0"/>
          </a:p>
        </p:txBody>
      </p:sp>
    </p:spTree>
    <p:extLst>
      <p:ext uri="{BB962C8B-B14F-4D97-AF65-F5344CB8AC3E}">
        <p14:creationId xmlns:p14="http://schemas.microsoft.com/office/powerpoint/2010/main" val="1064712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2B5C032C-0480-4CF4-9464-5F56319121E4}"/>
              </a:ext>
            </a:extLst>
          </p:cNvPr>
          <p:cNvSpPr txBox="1"/>
          <p:nvPr/>
        </p:nvSpPr>
        <p:spPr>
          <a:xfrm>
            <a:off x="812800" y="193040"/>
            <a:ext cx="10541000" cy="584775"/>
          </a:xfrm>
          <a:prstGeom prst="rect">
            <a:avLst/>
          </a:prstGeom>
          <a:noFill/>
        </p:spPr>
        <p:txBody>
          <a:bodyPr wrap="square" rtlCol="0">
            <a:spAutoFit/>
          </a:bodyPr>
          <a:lstStyle/>
          <a:p>
            <a:pPr algn="ctr"/>
            <a:r>
              <a:rPr lang="en-US" sz="3200" dirty="0">
                <a:latin typeface="Georgia" panose="02040502050405020303" pitchFamily="18" charset="0"/>
              </a:rPr>
              <a:t>Visualizing Continuous Variables vs Sale Price</a:t>
            </a:r>
            <a:endParaRPr lang="en-IN" sz="3200" dirty="0">
              <a:latin typeface="Georgia" panose="02040502050405020303" pitchFamily="18" charset="0"/>
            </a:endParaRPr>
          </a:p>
        </p:txBody>
      </p:sp>
      <p:pic>
        <p:nvPicPr>
          <p:cNvPr id="7170" name="Picture 2">
            <a:extLst>
              <a:ext uri="{FF2B5EF4-FFF2-40B4-BE49-F238E27FC236}">
                <a16:creationId xmlns="" xmlns:a16="http://schemas.microsoft.com/office/drawing/2014/main" id="{9F4A7755-A66F-40AB-840D-7D6E408EB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7440" y="1087120"/>
            <a:ext cx="9916160" cy="539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097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D14FD76-3571-4158-A4F8-F9D9B935672E}"/>
              </a:ext>
            </a:extLst>
          </p:cNvPr>
          <p:cNvSpPr txBox="1"/>
          <p:nvPr/>
        </p:nvSpPr>
        <p:spPr>
          <a:xfrm>
            <a:off x="853440" y="558800"/>
            <a:ext cx="1048512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 xmlns:a16="http://schemas.microsoft.com/office/drawing/2014/main" id="{4EBB3306-5C44-48CE-86EA-CE8441744064}"/>
              </a:ext>
            </a:extLst>
          </p:cNvPr>
          <p:cNvSpPr txBox="1"/>
          <p:nvPr/>
        </p:nvSpPr>
        <p:spPr>
          <a:xfrm>
            <a:off x="853440" y="1412240"/>
            <a:ext cx="1048512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From the plot I can notice there is negative linear relation between sale price and </a:t>
            </a:r>
            <a:r>
              <a:rPr lang="en-IN"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 buildings which have built long back are having less sales price compare to new buildings. Also, there are presence of outliers in the data.</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AgeRemod</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Similar to </a:t>
            </a:r>
            <a:r>
              <a:rPr lang="en-IN"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there is a negative linear relation between the label and features. As if Building modification has done long back then the price is less compared to new one. As the age increases, sale price decreases.</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AgeGarage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There is negative linear relation and houses which are having recently built garages, they have high sale price. As the age of the garage was built increases, the sale price decreases.</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YrSold</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Almost all the buildings sold in the recent years and all of them have same sale price. There is no significance difference.</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361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06F287C4-7D6E-4935-B3FE-FEF6F6A0BD08}"/>
              </a:ext>
            </a:extLst>
          </p:cNvPr>
          <p:cNvSpPr txBox="1"/>
          <p:nvPr/>
        </p:nvSpPr>
        <p:spPr>
          <a:xfrm>
            <a:off x="452761" y="275208"/>
            <a:ext cx="11058519" cy="1046440"/>
          </a:xfrm>
          <a:prstGeom prst="rect">
            <a:avLst/>
          </a:prstGeom>
          <a:noFill/>
        </p:spPr>
        <p:txBody>
          <a:bodyPr wrap="square" rtlCol="0">
            <a:spAutoFit/>
          </a:bodyPr>
          <a:lstStyle/>
          <a:p>
            <a:r>
              <a:rPr lang="en-US" sz="4400" b="1" dirty="0">
                <a:ln w="0"/>
                <a:solidFill>
                  <a:srgbClr val="FFFF0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rPr>
              <a:t>     </a:t>
            </a:r>
            <a:r>
              <a:rPr lang="en-US" sz="4400" b="1" dirty="0">
                <a:ln w="0"/>
                <a:solidFill>
                  <a:srgbClr val="7030A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rPr>
              <a:t>Index</a:t>
            </a:r>
            <a:endParaRPr lang="en-IN" sz="4400" b="1" dirty="0">
              <a:ln w="0"/>
              <a:solidFill>
                <a:srgbClr val="7030A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endParaRPr>
          </a:p>
          <a:p>
            <a:endParaRPr lang="en-IN" dirty="0">
              <a:solidFill>
                <a:srgbClr val="FFFF00"/>
              </a:solidFill>
            </a:endParaRPr>
          </a:p>
        </p:txBody>
      </p:sp>
      <p:sp>
        <p:nvSpPr>
          <p:cNvPr id="3" name="TextBox 2">
            <a:extLst>
              <a:ext uri="{FF2B5EF4-FFF2-40B4-BE49-F238E27FC236}">
                <a16:creationId xmlns="" xmlns:a16="http://schemas.microsoft.com/office/drawing/2014/main" id="{5E4AE40F-632D-4587-A49E-B193F3566ADF}"/>
              </a:ext>
            </a:extLst>
          </p:cNvPr>
          <p:cNvSpPr txBox="1"/>
          <p:nvPr/>
        </p:nvSpPr>
        <p:spPr>
          <a:xfrm>
            <a:off x="1400783" y="1321648"/>
            <a:ext cx="10110497" cy="4632633"/>
          </a:xfrm>
          <a:prstGeom prst="rect">
            <a:avLst/>
          </a:prstGeom>
          <a:noFill/>
        </p:spPr>
        <p:txBody>
          <a:bodyPr wrap="square" rtlCol="0">
            <a:spAutoFit/>
          </a:bodyPr>
          <a:lstStyle/>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Introduction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Statement</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Understanding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&amp; Modelling Flowchart</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Exploratory Data Analysis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Steps Done</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Assumptions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Model Building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Saving the model and prediction results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Conclusion</a:t>
            </a:r>
          </a:p>
          <a:p>
            <a:endParaRPr lang="en-IN" dirty="0"/>
          </a:p>
        </p:txBody>
      </p:sp>
    </p:spTree>
    <p:extLst>
      <p:ext uri="{BB962C8B-B14F-4D97-AF65-F5344CB8AC3E}">
        <p14:creationId xmlns:p14="http://schemas.microsoft.com/office/powerpoint/2010/main" val="956451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814423E8-8DAE-42CC-8E7A-3A25B4C7C84D}"/>
              </a:ext>
            </a:extLst>
          </p:cNvPr>
          <p:cNvSpPr txBox="1"/>
          <p:nvPr/>
        </p:nvSpPr>
        <p:spPr>
          <a:xfrm>
            <a:off x="670560" y="182880"/>
            <a:ext cx="107594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8194" name="Picture 2">
            <a:extLst>
              <a:ext uri="{FF2B5EF4-FFF2-40B4-BE49-F238E27FC236}">
                <a16:creationId xmlns="" xmlns:a16="http://schemas.microsoft.com/office/drawing/2014/main" id="{9CA39EBC-9438-4573-8998-EC48083C58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985520"/>
            <a:ext cx="9702799" cy="552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875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C26E2D8-0341-471D-B0BE-254F87B8DEA7}"/>
              </a:ext>
            </a:extLst>
          </p:cNvPr>
          <p:cNvSpPr txBox="1"/>
          <p:nvPr/>
        </p:nvSpPr>
        <p:spPr>
          <a:xfrm>
            <a:off x="792480" y="619760"/>
            <a:ext cx="106070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 xmlns:a16="http://schemas.microsoft.com/office/drawing/2014/main" id="{C5084ABE-242F-4F91-99C8-3D7FA3F782D6}"/>
              </a:ext>
            </a:extLst>
          </p:cNvPr>
          <p:cNvSpPr txBox="1"/>
          <p:nvPr/>
        </p:nvSpPr>
        <p:spPr>
          <a:xfrm>
            <a:off x="792480" y="1524000"/>
            <a:ext cx="10607040" cy="3154710"/>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MSSubClass</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sale price is high for the </a:t>
            </a:r>
            <a:r>
              <a:rPr lang="en-US" b="0" i="0" dirty="0" err="1">
                <a:solidFill>
                  <a:srgbClr val="000000"/>
                </a:solidFill>
                <a:effectLst/>
                <a:latin typeface="Georgia" panose="02040502050405020303" pitchFamily="18" charset="0"/>
              </a:rPr>
              <a:t>MSSubClass</a:t>
            </a:r>
            <a:r>
              <a:rPr lang="en-US" b="0" i="0" dirty="0">
                <a:solidFill>
                  <a:srgbClr val="000000"/>
                </a:solidFill>
                <a:effectLst/>
                <a:latin typeface="Georgia" panose="02040502050405020303" pitchFamily="18" charset="0"/>
              </a:rPr>
              <a:t> 60,120 and 20.</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BedroomAbvGr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Many houses are having 0 and 4 bedrooms have high sales price also houses having 8 bedrooms also have high sales price. Other bedroom grades have average sale price.</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KitchenAbvGr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single kitchen and few houses have 2 kitchens. The sale price is also high in case of the houses having single kitchen.</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TotRmsAbvGrd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We can observe some linear relation between Total rooms above grade and Sale Prices as the number of rooms increases the sales price also </a:t>
            </a:r>
            <a:r>
              <a:rPr lang="en-US" sz="1900" b="0" i="0" dirty="0">
                <a:solidFill>
                  <a:srgbClr val="000000"/>
                </a:solidFill>
                <a:effectLst/>
                <a:latin typeface="Georgia" panose="02040502050405020303" pitchFamily="18" charset="0"/>
              </a:rPr>
              <a:t>increases</a:t>
            </a:r>
            <a:r>
              <a:rPr lang="en-US" b="0" i="0" dirty="0">
                <a:solidFill>
                  <a:srgbClr val="000000"/>
                </a:solidFill>
                <a:effectLst/>
                <a:latin typeface="Helvetica Neue"/>
              </a:rPr>
              <a:t>.</a:t>
            </a:r>
          </a:p>
        </p:txBody>
      </p:sp>
    </p:spTree>
    <p:extLst>
      <p:ext uri="{BB962C8B-B14F-4D97-AF65-F5344CB8AC3E}">
        <p14:creationId xmlns:p14="http://schemas.microsoft.com/office/powerpoint/2010/main" val="3168912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D2047586-874B-4ACB-81ED-D380C6EE39E7}"/>
              </a:ext>
            </a:extLst>
          </p:cNvPr>
          <p:cNvSpPr txBox="1"/>
          <p:nvPr/>
        </p:nvSpPr>
        <p:spPr>
          <a:xfrm>
            <a:off x="731520" y="264160"/>
            <a:ext cx="107086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9218" name="Picture 2">
            <a:extLst>
              <a:ext uri="{FF2B5EF4-FFF2-40B4-BE49-F238E27FC236}">
                <a16:creationId xmlns="" xmlns:a16="http://schemas.microsoft.com/office/drawing/2014/main" id="{CFD8BDC6-5286-4412-9DFB-745AD4ADA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320" y="1026160"/>
            <a:ext cx="9662159" cy="544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907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8DF588F1-7B8A-417A-93D3-C37190F382EC}"/>
              </a:ext>
            </a:extLst>
          </p:cNvPr>
          <p:cNvSpPr txBox="1"/>
          <p:nvPr/>
        </p:nvSpPr>
        <p:spPr>
          <a:xfrm>
            <a:off x="751840" y="558800"/>
            <a:ext cx="1068832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 xmlns:a16="http://schemas.microsoft.com/office/drawing/2014/main" id="{2B44595E-628A-463B-A1BE-34190F1E2957}"/>
              </a:ext>
            </a:extLst>
          </p:cNvPr>
          <p:cNvSpPr txBox="1"/>
          <p:nvPr/>
        </p:nvSpPr>
        <p:spPr>
          <a:xfrm>
            <a:off x="751840" y="1635760"/>
            <a:ext cx="10708640" cy="3970318"/>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BsmtFullBath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basement full bathrooms as 0 and 1 which means some of the houses have single basement bathrooms and some of the houses have no basement bathrooms. And sales price is also high in these cases.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BsmtHalfBath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do not have any single basement bathrooms and those houses have average sales price.</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FullBath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There is positive linear relation between the sale price and full bathrooms above grade. Large number of houses have 1-2 full bathrooms. As the full bathrooms grades increases, sale price is also increasing slightly.</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HalfBath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Some of the houses have no half bathrooms and also some of the houses have single half bathroom and very few houses have 2 half bathrooms. The houses with 0-1 half bathrooms have average sale price.</a:t>
            </a:r>
          </a:p>
        </p:txBody>
      </p:sp>
    </p:spTree>
    <p:extLst>
      <p:ext uri="{BB962C8B-B14F-4D97-AF65-F5344CB8AC3E}">
        <p14:creationId xmlns:p14="http://schemas.microsoft.com/office/powerpoint/2010/main" val="3521437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9B52B6E-A5A1-425F-A324-72DD8980DEB4}"/>
              </a:ext>
            </a:extLst>
          </p:cNvPr>
          <p:cNvSpPr txBox="1"/>
          <p:nvPr/>
        </p:nvSpPr>
        <p:spPr>
          <a:xfrm>
            <a:off x="680720" y="213360"/>
            <a:ext cx="1084072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10242" name="Picture 2">
            <a:extLst>
              <a:ext uri="{FF2B5EF4-FFF2-40B4-BE49-F238E27FC236}">
                <a16:creationId xmlns="" xmlns:a16="http://schemas.microsoft.com/office/drawing/2014/main" id="{3C3BA41B-A280-4D45-BC92-2F5BB1399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036320"/>
            <a:ext cx="9773919" cy="547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00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AE4E87D0-12CC-4A71-B754-6F4A987786EA}"/>
              </a:ext>
            </a:extLst>
          </p:cNvPr>
          <p:cNvSpPr txBox="1"/>
          <p:nvPr/>
        </p:nvSpPr>
        <p:spPr>
          <a:xfrm>
            <a:off x="741680" y="731520"/>
            <a:ext cx="107086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 xmlns:a16="http://schemas.microsoft.com/office/drawing/2014/main" id="{64B08440-9A5D-45B2-8C9E-C3A4CE2FCAC3}"/>
              </a:ext>
            </a:extLst>
          </p:cNvPr>
          <p:cNvSpPr txBox="1"/>
          <p:nvPr/>
        </p:nvSpPr>
        <p:spPr>
          <a:xfrm>
            <a:off x="741680" y="1960880"/>
            <a:ext cx="10708640" cy="2031325"/>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Fireplaces:</a:t>
            </a:r>
            <a:r>
              <a:rPr lang="en-US" b="0" i="0" dirty="0">
                <a:solidFill>
                  <a:srgbClr val="000000"/>
                </a:solidFill>
                <a:effectLst/>
                <a:latin typeface="Georgia" panose="02040502050405020303" pitchFamily="18" charset="0"/>
              </a:rPr>
              <a:t> Some houses have no fire places and some houses have 1-2 fire places. The sales price is high for houses having single fireplaces.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GarageCars</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There is positive linear relation between target and feature. As size of garage in car capacity increases, sales price also increases.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MoSold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Monthly sold have no significance impact on sale price.</a:t>
            </a:r>
          </a:p>
        </p:txBody>
      </p:sp>
    </p:spTree>
    <p:extLst>
      <p:ext uri="{BB962C8B-B14F-4D97-AF65-F5344CB8AC3E}">
        <p14:creationId xmlns:p14="http://schemas.microsoft.com/office/powerpoint/2010/main" val="1987943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50EF856B-6885-4AB8-9A73-9AB3B1AE5E1F}"/>
              </a:ext>
            </a:extLst>
          </p:cNvPr>
          <p:cNvSpPr txBox="1"/>
          <p:nvPr/>
        </p:nvSpPr>
        <p:spPr>
          <a:xfrm>
            <a:off x="721360" y="0"/>
            <a:ext cx="10749280" cy="584775"/>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6" name="Picture 5">
            <a:extLst>
              <a:ext uri="{FF2B5EF4-FFF2-40B4-BE49-F238E27FC236}">
                <a16:creationId xmlns="" xmlns:a16="http://schemas.microsoft.com/office/drawing/2014/main" id="{1FF059AE-237E-4957-8AF5-7DC9DD52E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360" y="584776"/>
            <a:ext cx="11470640" cy="6273224"/>
          </a:xfrm>
          <a:prstGeom prst="rect">
            <a:avLst/>
          </a:prstGeom>
        </p:spPr>
      </p:pic>
    </p:spTree>
    <p:extLst>
      <p:ext uri="{BB962C8B-B14F-4D97-AF65-F5344CB8AC3E}">
        <p14:creationId xmlns:p14="http://schemas.microsoft.com/office/powerpoint/2010/main" val="2080255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22450072-41E1-459D-9455-F93A0B48BF41}"/>
              </a:ext>
            </a:extLst>
          </p:cNvPr>
          <p:cNvSpPr txBox="1"/>
          <p:nvPr/>
        </p:nvSpPr>
        <p:spPr>
          <a:xfrm>
            <a:off x="476655" y="97277"/>
            <a:ext cx="11225719"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 xmlns:a16="http://schemas.microsoft.com/office/drawing/2014/main" id="{44057EB3-D16B-42A6-9EBE-82D7DE004089}"/>
              </a:ext>
            </a:extLst>
          </p:cNvPr>
          <p:cNvSpPr txBox="1"/>
          <p:nvPr/>
        </p:nvSpPr>
        <p:spPr>
          <a:xfrm>
            <a:off x="783770" y="895739"/>
            <a:ext cx="10918603" cy="5585658"/>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MSZoning</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are belongs to Floating Village Residential followed by Residential Low Density. The houses from this zone are have high sale price compared to other zones.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SlaePrice</a:t>
            </a:r>
            <a:r>
              <a:rPr lang="en-US" b="1" i="0" dirty="0">
                <a:solidFill>
                  <a:srgbClr val="000000"/>
                </a:solidFill>
                <a:effectLst/>
                <a:latin typeface="Georgia" panose="02040502050405020303" pitchFamily="18" charset="0"/>
              </a:rPr>
              <a:t> vs Street:</a:t>
            </a:r>
            <a:r>
              <a:rPr lang="en-US" b="0" i="0" dirty="0">
                <a:solidFill>
                  <a:srgbClr val="000000"/>
                </a:solidFill>
                <a:effectLst/>
                <a:latin typeface="Georgia" panose="02040502050405020303" pitchFamily="18" charset="0"/>
              </a:rPr>
              <a:t> By observing the bar plot, it is obvious that the property of house with Paved type of road have high </a:t>
            </a:r>
            <a:r>
              <a:rPr lang="en-US" b="0" i="0" dirty="0" err="1">
                <a:solidFill>
                  <a:srgbClr val="000000"/>
                </a:solidFill>
                <a:effectLst/>
                <a:latin typeface="Georgia" panose="02040502050405020303" pitchFamily="18" charset="0"/>
              </a:rPr>
              <a:t>SalePrice</a:t>
            </a:r>
            <a:r>
              <a:rPr lang="en-US" b="0" i="0" dirty="0">
                <a:solidFill>
                  <a:srgbClr val="000000"/>
                </a:solidFill>
                <a:effectLst/>
                <a:latin typeface="Georgia" panose="02040502050405020303" pitchFamily="18" charset="0"/>
              </a:rPr>
              <a:t> and the </a:t>
            </a:r>
            <a:r>
              <a:rPr lang="en-US" b="0" i="0" dirty="0" err="1">
                <a:solidFill>
                  <a:srgbClr val="000000"/>
                </a:solidFill>
                <a:effectLst/>
                <a:latin typeface="Georgia" panose="02040502050405020303" pitchFamily="18" charset="0"/>
              </a:rPr>
              <a:t>the</a:t>
            </a:r>
            <a:r>
              <a:rPr lang="en-US" b="0" i="0" dirty="0">
                <a:solidFill>
                  <a:srgbClr val="000000"/>
                </a:solidFill>
                <a:effectLst/>
                <a:latin typeface="Georgia" panose="02040502050405020303" pitchFamily="18" charset="0"/>
              </a:rPr>
              <a:t> houses in gravel roads have very less sale price.</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SlaePrice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LotShape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having moderately irregular and irregular shape of property have high sale price and houses with </a:t>
            </a:r>
            <a:r>
              <a:rPr lang="en-US" b="0" i="0" dirty="0" err="1">
                <a:solidFill>
                  <a:srgbClr val="000000"/>
                </a:solidFill>
                <a:effectLst/>
                <a:latin typeface="Georgia" panose="02040502050405020303" pitchFamily="18" charset="0"/>
              </a:rPr>
              <a:t>regullar</a:t>
            </a:r>
            <a:r>
              <a:rPr lang="en-US" b="0" i="0" dirty="0">
                <a:solidFill>
                  <a:srgbClr val="000000"/>
                </a:solidFill>
                <a:effectLst/>
                <a:latin typeface="Georgia" panose="02040502050405020303" pitchFamily="18" charset="0"/>
              </a:rPr>
              <a:t> type of property have less sale </a:t>
            </a:r>
            <a:r>
              <a:rPr lang="en-US" b="0" i="0" dirty="0" err="1">
                <a:solidFill>
                  <a:srgbClr val="000000"/>
                </a:solidFill>
                <a:effectLst/>
                <a:latin typeface="Georgia" panose="02040502050405020303" pitchFamily="18" charset="0"/>
              </a:rPr>
              <a:t>peice</a:t>
            </a:r>
            <a:r>
              <a:rPr lang="en-US" b="0" i="0" dirty="0">
                <a:solidFill>
                  <a:srgbClr val="000000"/>
                </a:solidFill>
                <a:effectLst/>
                <a:latin typeface="Georgia" panose="02040502050405020303" pitchFamily="18" charset="0"/>
              </a:rPr>
              <a:t>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LandContour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the hillside and depression property flatness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LotConfig</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with Frontage on 3 sides of property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LandSlope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There is no significance difference between the slope of the property. As we can observe the houses having Gentle slope, Moderate Slope and Severe Slope have same sale price.</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Neighborhood:</a:t>
            </a:r>
            <a:r>
              <a:rPr lang="en-US" b="0" i="0" dirty="0">
                <a:solidFill>
                  <a:srgbClr val="000000"/>
                </a:solidFill>
                <a:effectLst/>
                <a:latin typeface="Georgia" panose="02040502050405020303" pitchFamily="18" charset="0"/>
              </a:rPr>
              <a:t> The houses which are located near Northridge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Condition1:</a:t>
            </a:r>
            <a:r>
              <a:rPr lang="en-US" b="0" i="0" dirty="0">
                <a:solidFill>
                  <a:srgbClr val="000000"/>
                </a:solidFill>
                <a:effectLst/>
                <a:latin typeface="Georgia" panose="02040502050405020303" pitchFamily="18" charset="0"/>
              </a:rPr>
              <a:t> The houses having the conditions adjacent to </a:t>
            </a:r>
            <a:r>
              <a:rPr lang="en-US" b="0" i="0" dirty="0" err="1">
                <a:solidFill>
                  <a:srgbClr val="000000"/>
                </a:solidFill>
                <a:effectLst/>
                <a:latin typeface="Georgia" panose="02040502050405020303" pitchFamily="18" charset="0"/>
              </a:rPr>
              <a:t>postive</a:t>
            </a:r>
            <a:r>
              <a:rPr lang="en-US" b="0" i="0" dirty="0">
                <a:solidFill>
                  <a:srgbClr val="000000"/>
                </a:solidFill>
                <a:effectLst/>
                <a:latin typeface="Georgia" panose="02040502050405020303" pitchFamily="18" charset="0"/>
              </a:rPr>
              <a:t> off-site feature and houses within 200' of North-South Railroad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Condition2:</a:t>
            </a:r>
            <a:r>
              <a:rPr lang="en-US" b="0" i="0" dirty="0">
                <a:solidFill>
                  <a:srgbClr val="000000"/>
                </a:solidFill>
                <a:effectLst/>
                <a:latin typeface="Georgia" panose="02040502050405020303" pitchFamily="18" charset="0"/>
              </a:rPr>
              <a:t> The houses having the conditions near positive off-site feature park, greenbelt, </a:t>
            </a:r>
            <a:r>
              <a:rPr lang="en-US" b="0" i="0" dirty="0" err="1">
                <a:solidFill>
                  <a:srgbClr val="000000"/>
                </a:solidFill>
                <a:effectLst/>
                <a:latin typeface="Georgia" panose="02040502050405020303" pitchFamily="18" charset="0"/>
              </a:rPr>
              <a:t>etc</a:t>
            </a:r>
            <a:r>
              <a:rPr lang="en-US" b="0" i="0" dirty="0">
                <a:solidFill>
                  <a:srgbClr val="000000"/>
                </a:solidFill>
                <a:effectLst/>
                <a:latin typeface="Georgia" panose="02040502050405020303" pitchFamily="18" charset="0"/>
              </a:rPr>
              <a:t> and adjacent to </a:t>
            </a:r>
            <a:r>
              <a:rPr lang="en-US" b="0" i="0" dirty="0" err="1">
                <a:solidFill>
                  <a:srgbClr val="000000"/>
                </a:solidFill>
                <a:effectLst/>
                <a:latin typeface="Georgia" panose="02040502050405020303" pitchFamily="18" charset="0"/>
              </a:rPr>
              <a:t>postive</a:t>
            </a:r>
            <a:r>
              <a:rPr lang="en-US" b="0" i="0" dirty="0">
                <a:solidFill>
                  <a:srgbClr val="000000"/>
                </a:solidFill>
                <a:effectLst/>
                <a:latin typeface="Georgia" panose="02040502050405020303" pitchFamily="18" charset="0"/>
              </a:rPr>
              <a:t> off-site feature have high sale price.</a:t>
            </a:r>
          </a:p>
          <a:p>
            <a:endParaRPr lang="en-IN" dirty="0"/>
          </a:p>
        </p:txBody>
      </p:sp>
    </p:spTree>
    <p:extLst>
      <p:ext uri="{BB962C8B-B14F-4D97-AF65-F5344CB8AC3E}">
        <p14:creationId xmlns:p14="http://schemas.microsoft.com/office/powerpoint/2010/main" val="1864850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DA3FD472-CD25-4E74-86E6-BEC9EE52246A}"/>
              </a:ext>
            </a:extLst>
          </p:cNvPr>
          <p:cNvSpPr txBox="1"/>
          <p:nvPr/>
        </p:nvSpPr>
        <p:spPr>
          <a:xfrm>
            <a:off x="642026" y="116732"/>
            <a:ext cx="10875524"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8" name="Picture 7">
            <a:extLst>
              <a:ext uri="{FF2B5EF4-FFF2-40B4-BE49-F238E27FC236}">
                <a16:creationId xmlns="" xmlns:a16="http://schemas.microsoft.com/office/drawing/2014/main" id="{06E2DB47-D546-4E35-832F-0EB9A89C6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450" y="701506"/>
            <a:ext cx="11517550" cy="6156493"/>
          </a:xfrm>
          <a:prstGeom prst="rect">
            <a:avLst/>
          </a:prstGeom>
        </p:spPr>
      </p:pic>
    </p:spTree>
    <p:extLst>
      <p:ext uri="{BB962C8B-B14F-4D97-AF65-F5344CB8AC3E}">
        <p14:creationId xmlns:p14="http://schemas.microsoft.com/office/powerpoint/2010/main" val="1951233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9D43787-7DED-4AC6-A6FB-500205A20171}"/>
              </a:ext>
            </a:extLst>
          </p:cNvPr>
          <p:cNvSpPr txBox="1"/>
          <p:nvPr/>
        </p:nvSpPr>
        <p:spPr>
          <a:xfrm>
            <a:off x="625813" y="428017"/>
            <a:ext cx="10940374"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 xmlns:a16="http://schemas.microsoft.com/office/drawing/2014/main" id="{8F9A6712-77E0-470F-8895-DE30D11B52A6}"/>
              </a:ext>
            </a:extLst>
          </p:cNvPr>
          <p:cNvSpPr txBox="1"/>
          <p:nvPr/>
        </p:nvSpPr>
        <p:spPr>
          <a:xfrm>
            <a:off x="625814" y="1235413"/>
            <a:ext cx="10940374" cy="4524315"/>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BldgType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are Single-family Detached and Townhouse End Unit and they have higher sale price compared to other categories.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HouseStyle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which are having style of dwelling 2nd level finished and Two story have high sale price compared to other types.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RoofStyle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the roof style Flat, Hip and Shed have high sale price and the houses having </a:t>
            </a:r>
            <a:r>
              <a:rPr lang="en-US" b="0" i="0" dirty="0" err="1">
                <a:solidFill>
                  <a:srgbClr val="000000"/>
                </a:solidFill>
                <a:effectLst/>
                <a:latin typeface="Georgia" panose="02040502050405020303" pitchFamily="18" charset="0"/>
              </a:rPr>
              <a:t>gabrel</a:t>
            </a:r>
            <a:r>
              <a:rPr lang="en-US" b="0" i="0" dirty="0">
                <a:solidFill>
                  <a:srgbClr val="000000"/>
                </a:solidFill>
                <a:effectLst/>
                <a:latin typeface="Georgia" panose="02040502050405020303" pitchFamily="18" charset="0"/>
              </a:rPr>
              <a:t> roof style have less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RoofMatl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with Wood Shingles root materials have high sale prices.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Exterior1st:</a:t>
            </a:r>
            <a:r>
              <a:rPr lang="en-US" b="0" i="0" dirty="0">
                <a:solidFill>
                  <a:srgbClr val="000000"/>
                </a:solidFill>
                <a:effectLst/>
                <a:latin typeface="Georgia" panose="02040502050405020303" pitchFamily="18" charset="0"/>
              </a:rPr>
              <a:t> Houses having Imitation Stucco, Stone and Cement Board as 1st exterior cover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Exterior2nd:</a:t>
            </a:r>
            <a:r>
              <a:rPr lang="en-US" b="0" i="0" dirty="0">
                <a:solidFill>
                  <a:srgbClr val="000000"/>
                </a:solidFill>
                <a:effectLst/>
                <a:latin typeface="Georgia" panose="02040502050405020303" pitchFamily="18" charset="0"/>
              </a:rPr>
              <a:t> Houses having Imitation Stucco and other as 2nd cover have high sale price.</a:t>
            </a:r>
          </a:p>
        </p:txBody>
      </p:sp>
    </p:spTree>
    <p:extLst>
      <p:ext uri="{BB962C8B-B14F-4D97-AF65-F5344CB8AC3E}">
        <p14:creationId xmlns:p14="http://schemas.microsoft.com/office/powerpoint/2010/main" val="188565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BE394080-BC52-4491-9144-A6D3264EA096}"/>
              </a:ext>
            </a:extLst>
          </p:cNvPr>
          <p:cNvSpPr txBox="1"/>
          <p:nvPr/>
        </p:nvSpPr>
        <p:spPr>
          <a:xfrm>
            <a:off x="701040" y="372348"/>
            <a:ext cx="10932160" cy="646331"/>
          </a:xfrm>
          <a:prstGeom prst="rect">
            <a:avLst/>
          </a:prstGeom>
          <a:noFill/>
        </p:spPr>
        <p:txBody>
          <a:bodyPr wrap="square" rtlCol="0">
            <a:spAutoFit/>
          </a:bodyPr>
          <a:lstStyle/>
          <a:p>
            <a:pPr algn="ctr"/>
            <a:r>
              <a:rPr lang="en-US" sz="3600" u="sng" dirty="0">
                <a:latin typeface="Georgia" panose="02040502050405020303" pitchFamily="18" charset="0"/>
              </a:rPr>
              <a:t>INTRODUCTION</a:t>
            </a:r>
            <a:endParaRPr lang="en-IN" sz="3600" u="sng" dirty="0">
              <a:latin typeface="Georgia" panose="02040502050405020303" pitchFamily="18" charset="0"/>
            </a:endParaRPr>
          </a:p>
        </p:txBody>
      </p:sp>
      <p:sp>
        <p:nvSpPr>
          <p:cNvPr id="7" name="TextBox 6">
            <a:extLst>
              <a:ext uri="{FF2B5EF4-FFF2-40B4-BE49-F238E27FC236}">
                <a16:creationId xmlns="" xmlns:a16="http://schemas.microsoft.com/office/drawing/2014/main" id="{FBED7C39-32E9-4BC9-8323-6B9792634B67}"/>
              </a:ext>
            </a:extLst>
          </p:cNvPr>
          <p:cNvSpPr txBox="1"/>
          <p:nvPr/>
        </p:nvSpPr>
        <p:spPr>
          <a:xfrm>
            <a:off x="701040" y="1432560"/>
            <a:ext cx="10932160" cy="3344377"/>
          </a:xfrm>
          <a:prstGeom prst="rect">
            <a:avLst/>
          </a:prstGeom>
          <a:noFill/>
        </p:spPr>
        <p:txBody>
          <a:bodyPr wrap="square" rtlCol="0">
            <a:spAutoFit/>
          </a:bodyPr>
          <a:lstStyle/>
          <a:p>
            <a:pPr marL="342900" indent="-342900" algn="just">
              <a:lnSpc>
                <a:spcPct val="107000"/>
              </a:lnSpc>
              <a:spcAft>
                <a:spcPts val="800"/>
              </a:spcAf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Thousands of houses are sold every day. There are some questions every buyer asks himself like: What is the actual price that this house deserves? Am I paying a fair price? Also</a:t>
            </a: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 Is it the location? Is it the overall quality of the house? Is it the size? Could it be sold at a good price in future? All these questions come in to our mind when we decide to purchase a house.</a:t>
            </a:r>
          </a:p>
          <a:p>
            <a:pPr algn="just">
              <a:lnSpc>
                <a:spcPct val="107000"/>
              </a:lnSpc>
              <a:spcAft>
                <a:spcPts val="800"/>
              </a:spcAft>
            </a:pPr>
            <a:endParaRPr lang="en-IN" spc="3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lnSpc>
                <a:spcPct val="107000"/>
              </a:lnSpc>
              <a:spcAft>
                <a:spcPts val="800"/>
              </a:spcAft>
              <a:buFont typeface="Wingdings" panose="05000000000000000000" pitchFamily="2" charset="2"/>
              <a:buChar char="ü"/>
            </a:pP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In this study, </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a machine learning model is proposed to predict a house price based on data related to the house (its size, the year it was built in, etc.). During the development and evaluation of our model, we will show the code used for each step followed by its output. This will facilitate the reproducibility of our work.</a:t>
            </a:r>
          </a:p>
          <a:p>
            <a:endParaRPr lang="en-IN" dirty="0"/>
          </a:p>
        </p:txBody>
      </p:sp>
    </p:spTree>
    <p:extLst>
      <p:ext uri="{BB962C8B-B14F-4D97-AF65-F5344CB8AC3E}">
        <p14:creationId xmlns:p14="http://schemas.microsoft.com/office/powerpoint/2010/main" val="3982223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F8ECE07-1EBC-4891-8D29-3BBBBCBA0E11}"/>
              </a:ext>
            </a:extLst>
          </p:cNvPr>
          <p:cNvSpPr txBox="1"/>
          <p:nvPr/>
        </p:nvSpPr>
        <p:spPr>
          <a:xfrm>
            <a:off x="567447" y="87549"/>
            <a:ext cx="11057106"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4" name="Picture 3">
            <a:extLst>
              <a:ext uri="{FF2B5EF4-FFF2-40B4-BE49-F238E27FC236}">
                <a16:creationId xmlns="" xmlns:a16="http://schemas.microsoft.com/office/drawing/2014/main" id="{66A0A4B8-DBAC-47B2-A2A9-6A3B3CB7B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47" y="672324"/>
            <a:ext cx="11624553" cy="6185676"/>
          </a:xfrm>
          <a:prstGeom prst="rect">
            <a:avLst/>
          </a:prstGeom>
        </p:spPr>
      </p:pic>
    </p:spTree>
    <p:extLst>
      <p:ext uri="{BB962C8B-B14F-4D97-AF65-F5344CB8AC3E}">
        <p14:creationId xmlns:p14="http://schemas.microsoft.com/office/powerpoint/2010/main" val="82513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B673509-1CDF-4220-AC68-198783E20D9D}"/>
              </a:ext>
            </a:extLst>
          </p:cNvPr>
          <p:cNvSpPr txBox="1"/>
          <p:nvPr/>
        </p:nvSpPr>
        <p:spPr>
          <a:xfrm flipH="1">
            <a:off x="687745" y="379379"/>
            <a:ext cx="10862229"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 xmlns:a16="http://schemas.microsoft.com/office/drawing/2014/main" id="{3A7CBC45-DAF0-46D6-B30E-787AFDA95D7D}"/>
              </a:ext>
            </a:extLst>
          </p:cNvPr>
          <p:cNvSpPr txBox="1"/>
          <p:nvPr/>
        </p:nvSpPr>
        <p:spPr>
          <a:xfrm>
            <a:off x="865762" y="1254868"/>
            <a:ext cx="10684212" cy="5078313"/>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MasVnrType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Stone Masonry veneer type have high sale price than other types.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Foundation:</a:t>
            </a:r>
            <a:r>
              <a:rPr lang="en-US" b="0" i="0" dirty="0">
                <a:solidFill>
                  <a:srgbClr val="000000"/>
                </a:solidFill>
                <a:effectLst/>
                <a:latin typeface="Georgia" panose="02040502050405020303" pitchFamily="18" charset="0"/>
              </a:rPr>
              <a:t> Houses having Poured </a:t>
            </a:r>
            <a:r>
              <a:rPr lang="en-US" b="0" i="0" dirty="0" err="1">
                <a:solidFill>
                  <a:srgbClr val="000000"/>
                </a:solidFill>
                <a:effectLst/>
                <a:latin typeface="Georgia" panose="02040502050405020303" pitchFamily="18" charset="0"/>
              </a:rPr>
              <a:t>Contrete</a:t>
            </a:r>
            <a:r>
              <a:rPr lang="en-US" b="0" i="0" dirty="0">
                <a:solidFill>
                  <a:srgbClr val="000000"/>
                </a:solidFill>
                <a:effectLst/>
                <a:latin typeface="Georgia" panose="02040502050405020303" pitchFamily="18" charset="0"/>
              </a:rPr>
              <a:t> as foundation type have high sale price compared to other types.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BsmtExposure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good walkout or garden level walls have high sale price compared to others.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BsmtFinType1:</a:t>
            </a:r>
            <a:r>
              <a:rPr lang="en-US" b="0" i="0" dirty="0">
                <a:solidFill>
                  <a:srgbClr val="000000"/>
                </a:solidFill>
                <a:effectLst/>
                <a:latin typeface="Georgia" panose="02040502050405020303" pitchFamily="18" charset="0"/>
              </a:rPr>
              <a:t> The sale price is high for the houses containing good living quarters basement finished area.</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BsmtFinType2:</a:t>
            </a:r>
            <a:r>
              <a:rPr lang="en-US" b="0" i="0" dirty="0">
                <a:solidFill>
                  <a:srgbClr val="000000"/>
                </a:solidFill>
                <a:effectLst/>
                <a:latin typeface="Georgia" panose="02040502050405020303" pitchFamily="18" charset="0"/>
              </a:rPr>
              <a:t> The sale price is moderately high for the houses having good living quarters and average living quarters.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Heating:</a:t>
            </a:r>
            <a:r>
              <a:rPr lang="en-US" b="0" i="0" dirty="0">
                <a:solidFill>
                  <a:srgbClr val="000000"/>
                </a:solidFill>
                <a:effectLst/>
                <a:latin typeface="Georgia" panose="02040502050405020303" pitchFamily="18" charset="0"/>
              </a:rPr>
              <a:t> The houses having the heating type gas forced warm air furnace and gas hot water or steam heat have high sale price.</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CentralAir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central air conditioning so it is obvious that these houses have high sale price.</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Electrical:</a:t>
            </a:r>
            <a:r>
              <a:rPr lang="en-US" b="0" i="0" dirty="0">
                <a:solidFill>
                  <a:srgbClr val="000000"/>
                </a:solidFill>
                <a:effectLst/>
                <a:latin typeface="Georgia" panose="02040502050405020303" pitchFamily="18" charset="0"/>
              </a:rPr>
              <a:t> Most of the houses having standard circuit breakers &amp; </a:t>
            </a:r>
            <a:r>
              <a:rPr lang="en-US" b="0" i="0" dirty="0" err="1">
                <a:solidFill>
                  <a:srgbClr val="000000"/>
                </a:solidFill>
                <a:effectLst/>
                <a:latin typeface="Georgia" panose="02040502050405020303" pitchFamily="18" charset="0"/>
              </a:rPr>
              <a:t>romex</a:t>
            </a:r>
            <a:r>
              <a:rPr lang="en-US" b="0" i="0" dirty="0">
                <a:solidFill>
                  <a:srgbClr val="000000"/>
                </a:solidFill>
                <a:effectLst/>
                <a:latin typeface="Georgia" panose="02040502050405020303" pitchFamily="18" charset="0"/>
              </a:rPr>
              <a:t> have high sale price compared to others.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Functional:</a:t>
            </a:r>
            <a:r>
              <a:rPr lang="en-US" b="0" i="0" dirty="0">
                <a:solidFill>
                  <a:srgbClr val="000000"/>
                </a:solidFill>
                <a:effectLst/>
                <a:latin typeface="Georgia" panose="02040502050405020303" pitchFamily="18" charset="0"/>
              </a:rPr>
              <a:t> The houses having the typical functionality have maximum sales price and others have average sale price.</a:t>
            </a:r>
          </a:p>
        </p:txBody>
      </p:sp>
    </p:spTree>
    <p:extLst>
      <p:ext uri="{BB962C8B-B14F-4D97-AF65-F5344CB8AC3E}">
        <p14:creationId xmlns:p14="http://schemas.microsoft.com/office/powerpoint/2010/main" val="2839064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2A18A56A-95EE-4C60-84DC-A828116BC617}"/>
              </a:ext>
            </a:extLst>
          </p:cNvPr>
          <p:cNvSpPr txBox="1"/>
          <p:nvPr/>
        </p:nvSpPr>
        <p:spPr>
          <a:xfrm>
            <a:off x="680936" y="126461"/>
            <a:ext cx="10869038"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6" name="Picture 5">
            <a:extLst>
              <a:ext uri="{FF2B5EF4-FFF2-40B4-BE49-F238E27FC236}">
                <a16:creationId xmlns="" xmlns:a16="http://schemas.microsoft.com/office/drawing/2014/main" id="{57FA601F-4605-4C25-A5A4-4321DFD3A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37" y="711236"/>
            <a:ext cx="11511064" cy="6146764"/>
          </a:xfrm>
          <a:prstGeom prst="rect">
            <a:avLst/>
          </a:prstGeom>
        </p:spPr>
      </p:pic>
    </p:spTree>
    <p:extLst>
      <p:ext uri="{BB962C8B-B14F-4D97-AF65-F5344CB8AC3E}">
        <p14:creationId xmlns:p14="http://schemas.microsoft.com/office/powerpoint/2010/main" val="2090051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321E6AF-7F7C-4D3D-859A-EDAA204770E8}"/>
              </a:ext>
            </a:extLst>
          </p:cNvPr>
          <p:cNvSpPr txBox="1"/>
          <p:nvPr/>
        </p:nvSpPr>
        <p:spPr>
          <a:xfrm>
            <a:off x="625813" y="525294"/>
            <a:ext cx="10940374"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6" name="TextBox 5">
            <a:extLst>
              <a:ext uri="{FF2B5EF4-FFF2-40B4-BE49-F238E27FC236}">
                <a16:creationId xmlns="" xmlns:a16="http://schemas.microsoft.com/office/drawing/2014/main" id="{6F2D37A3-7758-4F8B-88BC-7AE4FCA8C6FE}"/>
              </a:ext>
            </a:extLst>
          </p:cNvPr>
          <p:cNvSpPr txBox="1"/>
          <p:nvPr/>
        </p:nvSpPr>
        <p:spPr>
          <a:xfrm>
            <a:off x="625813" y="1166843"/>
            <a:ext cx="10940374" cy="4801314"/>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FireplaceQu</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excellent exceptional masonry fireplace quality have high sale price and the houses having poor fireplace quality have very less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built-in garage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GarageFinish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Garages located inside the house which is got finished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PavedDrive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paved drive ways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SaleType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Many houses having sale types as just constructed and sold and Contract 15% Down payment regular terms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SaleCondition</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partial sale condition that is home was not completed when last assessed have high sale price.</a:t>
            </a:r>
          </a:p>
        </p:txBody>
      </p:sp>
    </p:spTree>
    <p:extLst>
      <p:ext uri="{BB962C8B-B14F-4D97-AF65-F5344CB8AC3E}">
        <p14:creationId xmlns:p14="http://schemas.microsoft.com/office/powerpoint/2010/main" val="3018771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8A8EE592-859D-49CB-93A3-0AE1EE21728D}"/>
              </a:ext>
            </a:extLst>
          </p:cNvPr>
          <p:cNvSpPr txBox="1"/>
          <p:nvPr/>
        </p:nvSpPr>
        <p:spPr>
          <a:xfrm>
            <a:off x="680936" y="214009"/>
            <a:ext cx="10830127"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4" name="Picture 3">
            <a:extLst>
              <a:ext uri="{FF2B5EF4-FFF2-40B4-BE49-F238E27FC236}">
                <a16:creationId xmlns="" xmlns:a16="http://schemas.microsoft.com/office/drawing/2014/main" id="{63C3A6F0-C61A-43F3-BBE5-B85D6614F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37" y="798784"/>
            <a:ext cx="11511064" cy="6059216"/>
          </a:xfrm>
          <a:prstGeom prst="rect">
            <a:avLst/>
          </a:prstGeom>
        </p:spPr>
      </p:pic>
    </p:spTree>
    <p:extLst>
      <p:ext uri="{BB962C8B-B14F-4D97-AF65-F5344CB8AC3E}">
        <p14:creationId xmlns:p14="http://schemas.microsoft.com/office/powerpoint/2010/main" val="3891403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A4380853-27D8-4733-BE3A-5E06F79B8737}"/>
              </a:ext>
            </a:extLst>
          </p:cNvPr>
          <p:cNvSpPr txBox="1"/>
          <p:nvPr/>
        </p:nvSpPr>
        <p:spPr>
          <a:xfrm>
            <a:off x="690664" y="340469"/>
            <a:ext cx="10904706"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4" name="TextBox 3">
            <a:extLst>
              <a:ext uri="{FF2B5EF4-FFF2-40B4-BE49-F238E27FC236}">
                <a16:creationId xmlns="" xmlns:a16="http://schemas.microsoft.com/office/drawing/2014/main" id="{0FB6EC73-B656-4DF4-84D0-5A65D2531B3C}"/>
              </a:ext>
            </a:extLst>
          </p:cNvPr>
          <p:cNvSpPr txBox="1"/>
          <p:nvPr/>
        </p:nvSpPr>
        <p:spPr>
          <a:xfrm>
            <a:off x="596630" y="925244"/>
            <a:ext cx="10998740" cy="5632311"/>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ExterQual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excellent quality of the material on the exterior have high sale price and houses having fair quality have very less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ExterCond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excellent condition of the material on the exterior have high sale price and the houses having poor condition of the material on the exterior have very less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which evaluates the excellent quality of height of the basement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which evaluates the good quality of general condition of the basement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OverallQual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which have very excellent overall quality like material and finish of the house have high sale price. Also we can observe from the plot as the overall quality of the house increases, the sale price also increases. That is there is good linear relation between </a:t>
            </a:r>
            <a:r>
              <a:rPr lang="en-US" b="0" i="0" dirty="0" err="1">
                <a:solidFill>
                  <a:srgbClr val="000000"/>
                </a:solidFill>
                <a:effectLst/>
                <a:latin typeface="Georgia" panose="02040502050405020303" pitchFamily="18" charset="0"/>
              </a:rPr>
              <a:t>SalePrice</a:t>
            </a:r>
            <a:r>
              <a:rPr lang="en-US" b="0" i="0" dirty="0">
                <a:solidFill>
                  <a:srgbClr val="000000"/>
                </a:solidFill>
                <a:effectLst/>
                <a:latin typeface="Georgia" panose="02040502050405020303" pitchFamily="18" charset="0"/>
              </a:rPr>
              <a:t> and </a:t>
            </a:r>
            <a:r>
              <a:rPr lang="en-US" b="0" i="0" dirty="0" err="1">
                <a:solidFill>
                  <a:srgbClr val="000000"/>
                </a:solidFill>
                <a:effectLst/>
                <a:latin typeface="Georgia" panose="02040502050405020303" pitchFamily="18" charset="0"/>
              </a:rPr>
              <a:t>OverallQual</a:t>
            </a:r>
            <a:r>
              <a:rPr lang="en-US" b="0" i="0" dirty="0">
                <a:solidFill>
                  <a:srgbClr val="000000"/>
                </a:solidFill>
                <a:effectLst/>
                <a:latin typeface="Georgia" panose="02040502050405020303" pitchFamily="18" charset="0"/>
              </a:rPr>
              <a:t>.</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OverallCond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overall condition as excellent and average have very high sale price compared to others.</a:t>
            </a:r>
          </a:p>
        </p:txBody>
      </p:sp>
    </p:spTree>
    <p:extLst>
      <p:ext uri="{BB962C8B-B14F-4D97-AF65-F5344CB8AC3E}">
        <p14:creationId xmlns:p14="http://schemas.microsoft.com/office/powerpoint/2010/main" val="2484153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E3A5CC30-5EF8-4219-B64C-23B15E9E2F06}"/>
              </a:ext>
            </a:extLst>
          </p:cNvPr>
          <p:cNvSpPr txBox="1"/>
          <p:nvPr/>
        </p:nvSpPr>
        <p:spPr>
          <a:xfrm>
            <a:off x="719847" y="184826"/>
            <a:ext cx="10797702"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13" name="Picture 12">
            <a:extLst>
              <a:ext uri="{FF2B5EF4-FFF2-40B4-BE49-F238E27FC236}">
                <a16:creationId xmlns="" xmlns:a16="http://schemas.microsoft.com/office/drawing/2014/main" id="{A1191086-C579-4469-98F3-7C6BEC8BD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847" y="769600"/>
            <a:ext cx="11472153" cy="6088400"/>
          </a:xfrm>
          <a:prstGeom prst="rect">
            <a:avLst/>
          </a:prstGeom>
        </p:spPr>
      </p:pic>
    </p:spTree>
    <p:extLst>
      <p:ext uri="{BB962C8B-B14F-4D97-AF65-F5344CB8AC3E}">
        <p14:creationId xmlns:p14="http://schemas.microsoft.com/office/powerpoint/2010/main" val="1894603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01BCF7E5-78B4-470F-BE28-3D9A76FF86F7}"/>
              </a:ext>
            </a:extLst>
          </p:cNvPr>
          <p:cNvSpPr txBox="1"/>
          <p:nvPr/>
        </p:nvSpPr>
        <p:spPr>
          <a:xfrm>
            <a:off x="593387" y="476655"/>
            <a:ext cx="10992256"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4" name="TextBox 3">
            <a:extLst>
              <a:ext uri="{FF2B5EF4-FFF2-40B4-BE49-F238E27FC236}">
                <a16:creationId xmlns="" xmlns:a16="http://schemas.microsoft.com/office/drawing/2014/main" id="{CCA2D437-203F-45CE-8D4C-F7464C401A80}"/>
              </a:ext>
            </a:extLst>
          </p:cNvPr>
          <p:cNvSpPr txBox="1"/>
          <p:nvPr/>
        </p:nvSpPr>
        <p:spPr>
          <a:xfrm>
            <a:off x="593387" y="1720840"/>
            <a:ext cx="10992256" cy="3139321"/>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HeatingQC</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having excellent heating quality and condition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KitchenQual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excellent quality of the kitchen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sale price of the house is high for the houses having excellent garage quality.</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typical/average garage condition have high sale price and the houses having good garage condition also have high sales price compared to others.</a:t>
            </a:r>
          </a:p>
        </p:txBody>
      </p:sp>
    </p:spTree>
    <p:extLst>
      <p:ext uri="{BB962C8B-B14F-4D97-AF65-F5344CB8AC3E}">
        <p14:creationId xmlns:p14="http://schemas.microsoft.com/office/powerpoint/2010/main" val="651642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D3F7B8E4-64BE-4E0B-A3DD-69E1CE5E36DF}"/>
              </a:ext>
            </a:extLst>
          </p:cNvPr>
          <p:cNvSpPr txBox="1"/>
          <p:nvPr/>
        </p:nvSpPr>
        <p:spPr>
          <a:xfrm>
            <a:off x="692458" y="62144"/>
            <a:ext cx="10922368" cy="584775"/>
          </a:xfrm>
          <a:prstGeom prst="rect">
            <a:avLst/>
          </a:prstGeom>
          <a:noFill/>
        </p:spPr>
        <p:txBody>
          <a:bodyPr wrap="square" rtlCol="0">
            <a:spAutoFit/>
          </a:bodyPr>
          <a:lstStyle/>
          <a:p>
            <a:r>
              <a:rPr lang="en-US" sz="3200" dirty="0">
                <a:latin typeface="Georgia" panose="02040502050405020303" pitchFamily="18" charset="0"/>
              </a:rPr>
              <a:t>Correlation Between Features and Label</a:t>
            </a:r>
            <a:endParaRPr lang="en-IN" sz="3200" dirty="0">
              <a:latin typeface="Georgia" panose="02040502050405020303" pitchFamily="18" charset="0"/>
            </a:endParaRPr>
          </a:p>
        </p:txBody>
      </p:sp>
      <p:sp>
        <p:nvSpPr>
          <p:cNvPr id="4" name="TextBox 3">
            <a:extLst>
              <a:ext uri="{FF2B5EF4-FFF2-40B4-BE49-F238E27FC236}">
                <a16:creationId xmlns="" xmlns:a16="http://schemas.microsoft.com/office/drawing/2014/main" id="{71E049CA-0A42-4479-BC20-E851242AB6CB}"/>
              </a:ext>
            </a:extLst>
          </p:cNvPr>
          <p:cNvSpPr txBox="1"/>
          <p:nvPr/>
        </p:nvSpPr>
        <p:spPr>
          <a:xfrm>
            <a:off x="577172" y="5681709"/>
            <a:ext cx="11037653" cy="646331"/>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The bar plot shows the important features that affect Sale Price positively and negatively. We can easily notice the correlation here.</a:t>
            </a:r>
            <a:endParaRPr lang="en-IN" dirty="0">
              <a:latin typeface="Georgia" panose="02040502050405020303" pitchFamily="18" charset="0"/>
            </a:endParaRPr>
          </a:p>
        </p:txBody>
      </p:sp>
      <p:pic>
        <p:nvPicPr>
          <p:cNvPr id="5" name="Picture 4">
            <a:extLst>
              <a:ext uri="{FF2B5EF4-FFF2-40B4-BE49-F238E27FC236}">
                <a16:creationId xmlns="" xmlns:a16="http://schemas.microsoft.com/office/drawing/2014/main" id="{E465CA85-DD2C-478A-8A3D-35104AF711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8562" y="646919"/>
            <a:ext cx="10922368" cy="5325864"/>
          </a:xfrm>
          <a:prstGeom prst="rect">
            <a:avLst/>
          </a:prstGeom>
          <a:noFill/>
          <a:ln>
            <a:noFill/>
          </a:ln>
        </p:spPr>
      </p:pic>
    </p:spTree>
    <p:extLst>
      <p:ext uri="{BB962C8B-B14F-4D97-AF65-F5344CB8AC3E}">
        <p14:creationId xmlns:p14="http://schemas.microsoft.com/office/powerpoint/2010/main" val="3872079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D6B2D65A-E572-4B9B-B50C-348231047EDC}"/>
              </a:ext>
            </a:extLst>
          </p:cNvPr>
          <p:cNvSpPr txBox="1"/>
          <p:nvPr/>
        </p:nvSpPr>
        <p:spPr>
          <a:xfrm>
            <a:off x="651754" y="116733"/>
            <a:ext cx="10953344" cy="584775"/>
          </a:xfrm>
          <a:prstGeom prst="rect">
            <a:avLst/>
          </a:prstGeom>
          <a:noFill/>
        </p:spPr>
        <p:txBody>
          <a:bodyPr wrap="square" rtlCol="0">
            <a:spAutoFit/>
          </a:bodyPr>
          <a:lstStyle/>
          <a:p>
            <a:r>
              <a:rPr lang="en-US" sz="3200" dirty="0">
                <a:latin typeface="Georgia" panose="02040502050405020303" pitchFamily="18" charset="0"/>
              </a:rPr>
              <a:t>Data Analysis Steps done</a:t>
            </a:r>
            <a:endParaRPr lang="en-IN" sz="3200" dirty="0">
              <a:latin typeface="Georgia" panose="02040502050405020303" pitchFamily="18" charset="0"/>
            </a:endParaRPr>
          </a:p>
        </p:txBody>
      </p:sp>
      <p:sp>
        <p:nvSpPr>
          <p:cNvPr id="3" name="TextBox 2">
            <a:extLst>
              <a:ext uri="{FF2B5EF4-FFF2-40B4-BE49-F238E27FC236}">
                <a16:creationId xmlns="" xmlns:a16="http://schemas.microsoft.com/office/drawing/2014/main" id="{D7F9A406-7874-45FF-9516-8825D0A83F99}"/>
              </a:ext>
            </a:extLst>
          </p:cNvPr>
          <p:cNvSpPr txBox="1"/>
          <p:nvPr/>
        </p:nvSpPr>
        <p:spPr>
          <a:xfrm>
            <a:off x="787942" y="701508"/>
            <a:ext cx="10953344" cy="5909310"/>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a:latin typeface="Georgia" panose="02040502050405020303" pitchFamily="18" charset="0"/>
              </a:rPr>
              <a:t>I have treated null values by imputation techniques.</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done feature engineering steps like feature extraction and feature selection to improve data normality and linearity.</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Identified outliers using boxplots and removed outliers using percentile method.</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Identified skewness using distribution plots and removed skewness using power transformation method (yeo-</a:t>
            </a:r>
            <a:r>
              <a:rPr lang="en-US" dirty="0" err="1">
                <a:latin typeface="Georgia" panose="02040502050405020303" pitchFamily="18" charset="0"/>
              </a:rPr>
              <a:t>johnson</a:t>
            </a:r>
            <a:r>
              <a:rPr lang="en-US" dirty="0">
                <a:latin typeface="Georgia" panose="02040502050405020303" pitchFamily="18" charset="0"/>
              </a:rPr>
              <a:t> method).</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Encoded data using Ordinal Encoder.</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Used Pearson’s correlation coefficient to check the correlation between dependent and independent variables. To visualize the correlation I have used heatmap and bar plot.</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used Standard Scalarization method to scale the data.</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Handled the multicollinearity issue by finding VIF values.</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Split train and test to build machine learning models. Model building process will be shown in the further steps.</a:t>
            </a:r>
            <a:endParaRPr lang="en-IN" dirty="0">
              <a:latin typeface="Georgia" panose="02040502050405020303" pitchFamily="18" charset="0"/>
            </a:endParaRPr>
          </a:p>
        </p:txBody>
      </p:sp>
    </p:spTree>
    <p:extLst>
      <p:ext uri="{BB962C8B-B14F-4D97-AF65-F5344CB8AC3E}">
        <p14:creationId xmlns:p14="http://schemas.microsoft.com/office/powerpoint/2010/main" val="1689068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3DB9133-AC61-44F7-A14F-020D02D4757B}"/>
              </a:ext>
            </a:extLst>
          </p:cNvPr>
          <p:cNvSpPr txBox="1"/>
          <p:nvPr/>
        </p:nvSpPr>
        <p:spPr>
          <a:xfrm>
            <a:off x="670560" y="477520"/>
            <a:ext cx="10810240" cy="923330"/>
          </a:xfrm>
          <a:prstGeom prst="rect">
            <a:avLst/>
          </a:prstGeom>
          <a:noFill/>
        </p:spPr>
        <p:txBody>
          <a:bodyPr wrap="square" rtlCol="0">
            <a:spAutoFit/>
          </a:bodyPr>
          <a:lstStyle/>
          <a:p>
            <a:pPr algn="ctr"/>
            <a:r>
              <a:rPr lang="en-US" sz="3600" u="sng" dirty="0">
                <a:latin typeface="Georgia" panose="02040502050405020303" pitchFamily="18" charset="0"/>
              </a:rPr>
              <a:t>Problem Statement</a:t>
            </a:r>
            <a:endParaRPr lang="en-IN" sz="3600" u="sng" dirty="0">
              <a:latin typeface="Georgia" panose="02040502050405020303" pitchFamily="18" charset="0"/>
            </a:endParaRPr>
          </a:p>
          <a:p>
            <a:pPr algn="ctr"/>
            <a:endParaRPr lang="en-IN" dirty="0"/>
          </a:p>
        </p:txBody>
      </p:sp>
      <p:sp>
        <p:nvSpPr>
          <p:cNvPr id="3" name="TextBox 2">
            <a:extLst>
              <a:ext uri="{FF2B5EF4-FFF2-40B4-BE49-F238E27FC236}">
                <a16:creationId xmlns="" xmlns:a16="http://schemas.microsoft.com/office/drawing/2014/main" id="{2856B032-BF1D-4318-A7AE-04CBC39D01C2}"/>
              </a:ext>
            </a:extLst>
          </p:cNvPr>
          <p:cNvSpPr txBox="1"/>
          <p:nvPr/>
        </p:nvSpPr>
        <p:spPr>
          <a:xfrm>
            <a:off x="670560" y="1564640"/>
            <a:ext cx="10810240" cy="3693319"/>
          </a:xfrm>
          <a:prstGeom prst="rect">
            <a:avLst/>
          </a:prstGeom>
          <a:noFill/>
        </p:spPr>
        <p:txBody>
          <a:bodyPr wrap="square" rtlCol="0">
            <a:spAutoFit/>
          </a:bodyPr>
          <a:lstStyle/>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b="1" dirty="0">
                <a:latin typeface="Georgia" panose="02040502050405020303" pitchFamily="18" charset="0"/>
                <a:ea typeface="Microsoft Sans Serif" panose="020B0604020202020204" pitchFamily="34" charset="0"/>
                <a:cs typeface="Microsoft Sans Serif" panose="020B0604020202020204" pitchFamily="34" charset="0"/>
              </a:rPr>
              <a:t>Which variables are important to predict the price of variable? </a:t>
            </a:r>
          </a:p>
          <a:p>
            <a:pPr algn="just"/>
            <a:endParaRPr lang="en-US" b="1"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b="1" dirty="0">
                <a:latin typeface="Georgia" panose="02040502050405020303" pitchFamily="18" charset="0"/>
                <a:ea typeface="Microsoft Sans Serif" panose="020B0604020202020204" pitchFamily="34" charset="0"/>
                <a:cs typeface="Microsoft Sans Serif" panose="020B0604020202020204" pitchFamily="34" charset="0"/>
              </a:rPr>
              <a:t>How do these variables describe the price of the house?</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Tree>
    <p:extLst>
      <p:ext uri="{BB962C8B-B14F-4D97-AF65-F5344CB8AC3E}">
        <p14:creationId xmlns:p14="http://schemas.microsoft.com/office/powerpoint/2010/main" val="1902749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860EE49-8536-4B6F-B2C2-991CA0416C5B}"/>
              </a:ext>
            </a:extLst>
          </p:cNvPr>
          <p:cNvSpPr txBox="1"/>
          <p:nvPr/>
        </p:nvSpPr>
        <p:spPr>
          <a:xfrm>
            <a:off x="661481" y="525294"/>
            <a:ext cx="10894979" cy="584775"/>
          </a:xfrm>
          <a:prstGeom prst="rect">
            <a:avLst/>
          </a:prstGeom>
          <a:noFill/>
        </p:spPr>
        <p:txBody>
          <a:bodyPr wrap="square" rtlCol="0">
            <a:spAutoFit/>
          </a:bodyPr>
          <a:lstStyle/>
          <a:p>
            <a:r>
              <a:rPr lang="en-US" sz="3200" dirty="0">
                <a:latin typeface="Georgia" panose="02040502050405020303" pitchFamily="18" charset="0"/>
              </a:rPr>
              <a:t>Assumptions:</a:t>
            </a:r>
            <a:endParaRPr lang="en-IN" sz="3200" dirty="0">
              <a:latin typeface="Georgia" panose="02040502050405020303" pitchFamily="18" charset="0"/>
            </a:endParaRPr>
          </a:p>
        </p:txBody>
      </p:sp>
      <p:sp>
        <p:nvSpPr>
          <p:cNvPr id="3" name="TextBox 2">
            <a:extLst>
              <a:ext uri="{FF2B5EF4-FFF2-40B4-BE49-F238E27FC236}">
                <a16:creationId xmlns="" xmlns:a16="http://schemas.microsoft.com/office/drawing/2014/main" id="{7D51A0A1-6A0A-4ED6-9C19-E607E89E09EB}"/>
              </a:ext>
            </a:extLst>
          </p:cNvPr>
          <p:cNvSpPr txBox="1"/>
          <p:nvPr/>
        </p:nvSpPr>
        <p:spPr>
          <a:xfrm>
            <a:off x="661481" y="1352145"/>
            <a:ext cx="10982528" cy="3416320"/>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Firstly, from the problem statement which states that it is a Regression type problem for which we will be using Regressor algorithms to build our models and predict the sale price of the house.</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Secondly, based upon the analysis and visualization part we have seen some of the features having linear relation with label. So, I assumed these features helps in model building and to predict the sale price of the house. Also, these features play and important role as if someone planned to buy a house he/she can decide whether to buy house or not based on these features like environment, area, quality of the house etc.</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So, </a:t>
            </a:r>
            <a:r>
              <a:rPr lang="en-IN" sz="1800" dirty="0">
                <a:effectLst/>
                <a:latin typeface="Georgia" panose="02040502050405020303" pitchFamily="18" charset="0"/>
                <a:ea typeface="Calibri" panose="020F0502020204030204" pitchFamily="34" charset="0"/>
                <a:cs typeface="Times New Roman" panose="02020603050405020304" pitchFamily="18" charset="0"/>
              </a:rPr>
              <a:t>I suggest that people take into consideration the features that were deemed as most important as seen in this study might help them estimate the house price better.</a:t>
            </a:r>
          </a:p>
          <a:p>
            <a:pPr algn="just"/>
            <a:endParaRPr lang="en-US" dirty="0">
              <a:latin typeface="Georgia" panose="02040502050405020303" pitchFamily="18" charset="0"/>
            </a:endParaRPr>
          </a:p>
        </p:txBody>
      </p:sp>
    </p:spTree>
    <p:extLst>
      <p:ext uri="{BB962C8B-B14F-4D97-AF65-F5344CB8AC3E}">
        <p14:creationId xmlns:p14="http://schemas.microsoft.com/office/powerpoint/2010/main" val="1935584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86901D63-0D38-46DE-802D-13C8D8C7FB9D}"/>
              </a:ext>
            </a:extLst>
          </p:cNvPr>
          <p:cNvSpPr txBox="1"/>
          <p:nvPr/>
        </p:nvSpPr>
        <p:spPr>
          <a:xfrm>
            <a:off x="642026" y="573932"/>
            <a:ext cx="10875523" cy="584775"/>
          </a:xfrm>
          <a:prstGeom prst="rect">
            <a:avLst/>
          </a:prstGeom>
          <a:noFill/>
        </p:spPr>
        <p:txBody>
          <a:bodyPr wrap="square" rtlCol="0">
            <a:spAutoFit/>
          </a:bodyPr>
          <a:lstStyle/>
          <a:p>
            <a:r>
              <a:rPr lang="en-US" sz="3200" dirty="0">
                <a:latin typeface="Georgia" panose="02040502050405020303" pitchFamily="18" charset="0"/>
              </a:rPr>
              <a:t>Model Building:</a:t>
            </a:r>
            <a:endParaRPr lang="en-IN" sz="3200" dirty="0">
              <a:latin typeface="Georgia" panose="02040502050405020303" pitchFamily="18" charset="0"/>
            </a:endParaRPr>
          </a:p>
        </p:txBody>
      </p:sp>
      <p:sp>
        <p:nvSpPr>
          <p:cNvPr id="4" name="TextBox 3">
            <a:extLst>
              <a:ext uri="{FF2B5EF4-FFF2-40B4-BE49-F238E27FC236}">
                <a16:creationId xmlns="" xmlns:a16="http://schemas.microsoft.com/office/drawing/2014/main" id="{CC11D13C-1AC8-4B3C-AB7C-FF4C6C3C8150}"/>
              </a:ext>
            </a:extLst>
          </p:cNvPr>
          <p:cNvSpPr txBox="1"/>
          <p:nvPr/>
        </p:nvSpPr>
        <p:spPr>
          <a:xfrm>
            <a:off x="758757" y="1391055"/>
            <a:ext cx="10875523" cy="5200142"/>
          </a:xfrm>
          <a:prstGeom prst="rect">
            <a:avLst/>
          </a:prstGeom>
          <a:noFill/>
        </p:spPr>
        <p:txBody>
          <a:bodyPr wrap="square" rtlCol="0">
            <a:spAutoFit/>
          </a:bodyPr>
          <a:lstStyle/>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In this problem </a:t>
            </a:r>
            <a:r>
              <a:rPr lang="en-IN" sz="1800" dirty="0" err="1">
                <a:effectLst/>
                <a:latin typeface="Georgia" panose="02040502050405020303" pitchFamily="18" charset="0"/>
                <a:ea typeface="Calibri" panose="020F0502020204030204" pitchFamily="34" charset="0"/>
              </a:rPr>
              <a:t>SalePrice</a:t>
            </a:r>
            <a:r>
              <a:rPr lang="en-IN" sz="1800" dirty="0">
                <a:effectLst/>
                <a:latin typeface="Georgia" panose="02040502050405020303" pitchFamily="18" charset="0"/>
                <a:ea typeface="Calibri" panose="020F0502020204030204" pitchFamily="34" charset="0"/>
              </a:rPr>
              <a:t> is our target variable which is continuous in nature, from this I can conclude that it is a regression type problem hence I have used following regression algorithms to predict the sale price of the house. </a:t>
            </a:r>
          </a:p>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After the pre-processing and data cleaning I left with 67 columns including target and I used these features for prediction.</a:t>
            </a:r>
          </a:p>
          <a:p>
            <a:pPr algn="just"/>
            <a:endParaRPr lang="en-IN" dirty="0">
              <a:latin typeface="Georgia" panose="02040502050405020303"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Linear Regression</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Lasso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Ridge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Random Forest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Extra Trees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Gradient Boosting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Extreme Gradient Boosting Regressor (XGB)</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Bagging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cs typeface="Times New Roman" panose="02020603050405020304" pitchFamily="18" charset="0"/>
              </a:rPr>
              <a:t> I have got the best ransom state and maximum R2 score and then created train test split to build the above models.</a:t>
            </a:r>
          </a:p>
          <a:p>
            <a:endParaRPr lang="en-IN" dirty="0"/>
          </a:p>
        </p:txBody>
      </p:sp>
    </p:spTree>
    <p:extLst>
      <p:ext uri="{BB962C8B-B14F-4D97-AF65-F5344CB8AC3E}">
        <p14:creationId xmlns:p14="http://schemas.microsoft.com/office/powerpoint/2010/main" val="224671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BC7A272-6FA3-4B1F-A2BA-AE5ECD6964E9}"/>
              </a:ext>
            </a:extLst>
          </p:cNvPr>
          <p:cNvSpPr txBox="1"/>
          <p:nvPr/>
        </p:nvSpPr>
        <p:spPr>
          <a:xfrm>
            <a:off x="865761" y="89463"/>
            <a:ext cx="10661515" cy="584775"/>
          </a:xfrm>
          <a:prstGeom prst="rect">
            <a:avLst/>
          </a:prstGeom>
          <a:noFill/>
        </p:spPr>
        <p:txBody>
          <a:bodyPr wrap="square" rtlCol="0">
            <a:spAutoFit/>
          </a:bodyPr>
          <a:lstStyle/>
          <a:p>
            <a:pPr marL="457200" indent="-457200">
              <a:buFont typeface="Wingdings" panose="05000000000000000000" pitchFamily="2" charset="2"/>
              <a:buChar char="v"/>
            </a:pPr>
            <a:r>
              <a:rPr lang="en-US" sz="3200" dirty="0">
                <a:latin typeface="Georgia" panose="02040502050405020303" pitchFamily="18" charset="0"/>
              </a:rPr>
              <a:t>Linear Regression:</a:t>
            </a:r>
            <a:endParaRPr lang="en-IN" sz="3200" dirty="0">
              <a:latin typeface="Georgia" panose="02040502050405020303" pitchFamily="18" charset="0"/>
            </a:endParaRPr>
          </a:p>
        </p:txBody>
      </p:sp>
      <p:sp>
        <p:nvSpPr>
          <p:cNvPr id="10" name="TextBox 9">
            <a:extLst>
              <a:ext uri="{FF2B5EF4-FFF2-40B4-BE49-F238E27FC236}">
                <a16:creationId xmlns="" xmlns:a16="http://schemas.microsoft.com/office/drawing/2014/main" id="{5AFD8326-B86E-4065-B095-8508ABF74A1C}"/>
              </a:ext>
            </a:extLst>
          </p:cNvPr>
          <p:cNvSpPr txBox="1"/>
          <p:nvPr/>
        </p:nvSpPr>
        <p:spPr>
          <a:xfrm>
            <a:off x="671208" y="5410093"/>
            <a:ext cx="10856068" cy="933057"/>
          </a:xfrm>
          <a:prstGeom prst="rect">
            <a:avLst/>
          </a:prstGeom>
          <a:noFill/>
        </p:spPr>
        <p:txBody>
          <a:bodyPr wrap="square" rtlCol="0">
            <a:spAutoFit/>
          </a:bodyPr>
          <a:lstStyle/>
          <a:p>
            <a:pPr marL="285750" indent="-285750" algn="just">
              <a:buFont typeface="Wingdings" panose="05000000000000000000" pitchFamily="2" charset="2"/>
              <a:buChar char="§"/>
            </a:pPr>
            <a:r>
              <a:rPr lang="en-IN" sz="1800" dirty="0">
                <a:solidFill>
                  <a:srgbClr val="000000"/>
                </a:solidFill>
                <a:effectLst/>
                <a:latin typeface="Georgia" panose="02040502050405020303" pitchFamily="18" charset="0"/>
                <a:ea typeface="Calibri" panose="020F0502020204030204" pitchFamily="34" charset="0"/>
              </a:rPr>
              <a:t>Created linear regression model and getting 84.73% R2 score using this model. From the reg plot I can observe the sales price of the house. The best fit line shows there is strong linear relation between test data of trained model and predicted values.</a:t>
            </a:r>
            <a:endParaRPr lang="en-IN" dirty="0">
              <a:latin typeface="Georgia" panose="02040502050405020303" pitchFamily="18" charset="0"/>
            </a:endParaRPr>
          </a:p>
        </p:txBody>
      </p:sp>
      <p:pic>
        <p:nvPicPr>
          <p:cNvPr id="6" name="Picture 5">
            <a:extLst>
              <a:ext uri="{FF2B5EF4-FFF2-40B4-BE49-F238E27FC236}">
                <a16:creationId xmlns="" xmlns:a16="http://schemas.microsoft.com/office/drawing/2014/main" id="{112C7F5F-F069-4C66-8100-BC30F7673981}"/>
              </a:ext>
            </a:extLst>
          </p:cNvPr>
          <p:cNvPicPr>
            <a:picLocks noChangeAspect="1"/>
          </p:cNvPicPr>
          <p:nvPr/>
        </p:nvPicPr>
        <p:blipFill rotWithShape="1">
          <a:blip r:embed="rId2">
            <a:extLst>
              <a:ext uri="{28A0092B-C50C-407E-A947-70E740481C1C}">
                <a14:useLocalDpi xmlns:a14="http://schemas.microsoft.com/office/drawing/2010/main" val="0"/>
              </a:ext>
            </a:extLst>
          </a:blip>
          <a:srcRect l="19430" t="22026" r="14666" b="14911"/>
          <a:stretch/>
        </p:blipFill>
        <p:spPr bwMode="auto">
          <a:xfrm>
            <a:off x="333497" y="793325"/>
            <a:ext cx="6233160" cy="4196964"/>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 xmlns:a16="http://schemas.microsoft.com/office/drawing/2014/main" id="{4820C2A2-FDDE-415A-9220-D8CEAA6C39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66657" y="793324"/>
            <a:ext cx="5291846" cy="4790353"/>
          </a:xfrm>
          <a:prstGeom prst="rect">
            <a:avLst/>
          </a:prstGeom>
          <a:noFill/>
          <a:ln>
            <a:noFill/>
          </a:ln>
        </p:spPr>
      </p:pic>
    </p:spTree>
    <p:extLst>
      <p:ext uri="{BB962C8B-B14F-4D97-AF65-F5344CB8AC3E}">
        <p14:creationId xmlns:p14="http://schemas.microsoft.com/office/powerpoint/2010/main" val="1773981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AED8CA0B-D111-4842-B650-F050DFA5E6BD}"/>
              </a:ext>
            </a:extLst>
          </p:cNvPr>
          <p:cNvSpPr txBox="1"/>
          <p:nvPr/>
        </p:nvSpPr>
        <p:spPr>
          <a:xfrm>
            <a:off x="710118" y="165371"/>
            <a:ext cx="10865797" cy="584775"/>
          </a:xfrm>
          <a:prstGeom prst="rect">
            <a:avLst/>
          </a:prstGeom>
          <a:noFill/>
        </p:spPr>
        <p:txBody>
          <a:bodyPr wrap="square" rtlCol="0">
            <a:spAutoFit/>
          </a:bodyPr>
          <a:lstStyle/>
          <a:p>
            <a:pPr marL="457200" indent="-457200">
              <a:buFont typeface="Wingdings" panose="05000000000000000000" pitchFamily="2" charset="2"/>
              <a:buChar char="v"/>
            </a:pPr>
            <a:r>
              <a:rPr lang="en-US" sz="3200" dirty="0">
                <a:latin typeface="Georgia" panose="02040502050405020303" pitchFamily="18" charset="0"/>
              </a:rPr>
              <a:t> Lasso Regressor (Regularization):</a:t>
            </a:r>
            <a:endParaRPr lang="en-IN" sz="3200" dirty="0">
              <a:latin typeface="Georgia" panose="02040502050405020303" pitchFamily="18" charset="0"/>
            </a:endParaRPr>
          </a:p>
        </p:txBody>
      </p:sp>
      <p:sp>
        <p:nvSpPr>
          <p:cNvPr id="9" name="TextBox 8">
            <a:extLst>
              <a:ext uri="{FF2B5EF4-FFF2-40B4-BE49-F238E27FC236}">
                <a16:creationId xmlns="" xmlns:a16="http://schemas.microsoft.com/office/drawing/2014/main" id="{2D7F852D-BA82-4A23-8933-BA436911D33D}"/>
              </a:ext>
            </a:extLst>
          </p:cNvPr>
          <p:cNvSpPr txBox="1"/>
          <p:nvPr/>
        </p:nvSpPr>
        <p:spPr>
          <a:xfrm>
            <a:off x="836579" y="5233481"/>
            <a:ext cx="10739336" cy="1477328"/>
          </a:xfrm>
          <a:prstGeom prst="rect">
            <a:avLst/>
          </a:prstGeom>
          <a:noFill/>
        </p:spPr>
        <p:txBody>
          <a:bodyPr wrap="square" rtlCol="0">
            <a:spAutoFit/>
          </a:bodyPr>
          <a:lstStyle/>
          <a:p>
            <a:pPr algn="just"/>
            <a:r>
              <a:rPr lang="en-US" sz="1800" spc="10" dirty="0">
                <a:solidFill>
                  <a:srgbClr val="000000"/>
                </a:solidFill>
                <a:effectLst/>
                <a:latin typeface="Georgia" panose="02040502050405020303" pitchFamily="18" charset="0"/>
                <a:ea typeface="Calibri" panose="020F0502020204030204" pitchFamily="34" charset="0"/>
              </a:rPr>
              <a:t>.</a:t>
            </a:r>
          </a:p>
          <a:p>
            <a:pPr marL="285750" indent="-285750" algn="just">
              <a:buFont typeface="Wingdings" panose="05000000000000000000" pitchFamily="2" charset="2"/>
              <a:buChar char="§"/>
            </a:pP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Created Lasso regressor model and getting 84.74% R2 score using this model. From the reg plot I can observe the sales price of the house. The best fit line shows there is strong linear relation between test data of trained model and predicted sale price.</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8" name="Picture 7">
            <a:extLst>
              <a:ext uri="{FF2B5EF4-FFF2-40B4-BE49-F238E27FC236}">
                <a16:creationId xmlns="" xmlns:a16="http://schemas.microsoft.com/office/drawing/2014/main" id="{527D5C2B-B497-47D9-B25F-83D8775B8F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83131" y="1015730"/>
            <a:ext cx="4465157" cy="4334484"/>
          </a:xfrm>
          <a:prstGeom prst="rect">
            <a:avLst/>
          </a:prstGeom>
          <a:noFill/>
          <a:ln>
            <a:noFill/>
          </a:ln>
        </p:spPr>
      </p:pic>
      <p:pic>
        <p:nvPicPr>
          <p:cNvPr id="10" name="Picture 9">
            <a:extLst>
              <a:ext uri="{FF2B5EF4-FFF2-40B4-BE49-F238E27FC236}">
                <a16:creationId xmlns="" xmlns:a16="http://schemas.microsoft.com/office/drawing/2014/main" id="{17C68F58-3EBE-4CC4-BB9A-FFBC60F24CAE}"/>
              </a:ext>
            </a:extLst>
          </p:cNvPr>
          <p:cNvPicPr>
            <a:picLocks noChangeAspect="1"/>
          </p:cNvPicPr>
          <p:nvPr/>
        </p:nvPicPr>
        <p:blipFill rotWithShape="1">
          <a:blip r:embed="rId3">
            <a:extLst>
              <a:ext uri="{28A0092B-C50C-407E-A947-70E740481C1C}">
                <a14:useLocalDpi xmlns:a14="http://schemas.microsoft.com/office/drawing/2010/main" val="0"/>
              </a:ext>
            </a:extLst>
          </a:blip>
          <a:srcRect l="12733" t="28404" r="21562" b="18633"/>
          <a:stretch/>
        </p:blipFill>
        <p:spPr bwMode="auto">
          <a:xfrm>
            <a:off x="836579" y="1170237"/>
            <a:ext cx="6293795" cy="406324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53231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356C1B0-7AF0-4F77-872C-CB30230FE4A2}"/>
              </a:ext>
            </a:extLst>
          </p:cNvPr>
          <p:cNvSpPr txBox="1"/>
          <p:nvPr/>
        </p:nvSpPr>
        <p:spPr>
          <a:xfrm>
            <a:off x="632298" y="243191"/>
            <a:ext cx="10963072" cy="584775"/>
          </a:xfrm>
          <a:prstGeom prst="rect">
            <a:avLst/>
          </a:prstGeom>
          <a:noFill/>
        </p:spPr>
        <p:txBody>
          <a:bodyPr wrap="square" rtlCol="0">
            <a:spAutoFit/>
          </a:bodyPr>
          <a:lstStyle/>
          <a:p>
            <a:pPr marL="457200" indent="-457200">
              <a:buFont typeface="Wingdings" panose="05000000000000000000" pitchFamily="2" charset="2"/>
              <a:buChar char="v"/>
            </a:pPr>
            <a:r>
              <a:rPr lang="en-US" sz="3200" dirty="0">
                <a:latin typeface="Georgia" panose="02040502050405020303" pitchFamily="18" charset="0"/>
              </a:rPr>
              <a:t> Ridge Regressor (Regularization):</a:t>
            </a:r>
            <a:endParaRPr lang="en-IN" sz="3200" dirty="0">
              <a:latin typeface="Georgia" panose="02040502050405020303" pitchFamily="18" charset="0"/>
            </a:endParaRPr>
          </a:p>
        </p:txBody>
      </p:sp>
      <p:sp>
        <p:nvSpPr>
          <p:cNvPr id="5" name="TextBox 4">
            <a:extLst>
              <a:ext uri="{FF2B5EF4-FFF2-40B4-BE49-F238E27FC236}">
                <a16:creationId xmlns="" xmlns:a16="http://schemas.microsoft.com/office/drawing/2014/main" id="{142955B2-9E78-4A2D-9DE1-82EBDB2E0E9F}"/>
              </a:ext>
            </a:extLst>
          </p:cNvPr>
          <p:cNvSpPr txBox="1"/>
          <p:nvPr/>
        </p:nvSpPr>
        <p:spPr>
          <a:xfrm>
            <a:off x="632298" y="5175115"/>
            <a:ext cx="10963072" cy="1200329"/>
          </a:xfrm>
          <a:prstGeom prst="rect">
            <a:avLst/>
          </a:prstGeom>
          <a:noFill/>
        </p:spPr>
        <p:txBody>
          <a:bodyPr wrap="square" rtlCol="0">
            <a:spAutoFit/>
          </a:bodyPr>
          <a:lstStyle/>
          <a:p>
            <a:pPr algn="just"/>
            <a:r>
              <a:rPr lang="en-IN" sz="1800" dirty="0">
                <a:effectLst/>
                <a:latin typeface="Georgia" panose="02040502050405020303" pitchFamily="18" charset="0"/>
                <a:ea typeface="Calibri" panose="020F0502020204030204" pitchFamily="34" charset="0"/>
                <a:cs typeface="Calibri" panose="020F0502020204030204" pitchFamily="34" charset="0"/>
              </a:rPr>
              <a:t>I have got alpha value as 100 using this I have </a:t>
            </a: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created Ridge regressor model and getting 86.17% R2 score using this model. From the plot I can observe the sales price of the house. The best fit line shows there is strong linear relation between test data of trained model and predicted sale price.</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 xmlns:a16="http://schemas.microsoft.com/office/drawing/2014/main" id="{0FF0C4C6-E396-4ACB-BC10-5A4B81F1A46A}"/>
              </a:ext>
            </a:extLst>
          </p:cNvPr>
          <p:cNvPicPr>
            <a:picLocks noChangeAspect="1"/>
          </p:cNvPicPr>
          <p:nvPr/>
        </p:nvPicPr>
        <p:blipFill rotWithShape="1">
          <a:blip r:embed="rId2">
            <a:extLst>
              <a:ext uri="{28A0092B-C50C-407E-A947-70E740481C1C}">
                <a14:useLocalDpi xmlns:a14="http://schemas.microsoft.com/office/drawing/2010/main" val="0"/>
              </a:ext>
            </a:extLst>
          </a:blip>
          <a:srcRect l="18859" t="24986" r="15074" b="21837"/>
          <a:stretch/>
        </p:blipFill>
        <p:spPr bwMode="auto">
          <a:xfrm>
            <a:off x="806409" y="932710"/>
            <a:ext cx="6207234" cy="4137660"/>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 xmlns:a16="http://schemas.microsoft.com/office/drawing/2014/main" id="{02641EE0-8EE7-43E5-8E95-332DB78D574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52033" y="881286"/>
            <a:ext cx="4433557" cy="3739352"/>
          </a:xfrm>
          <a:prstGeom prst="rect">
            <a:avLst/>
          </a:prstGeom>
          <a:noFill/>
          <a:ln>
            <a:noFill/>
          </a:ln>
        </p:spPr>
      </p:pic>
    </p:spTree>
    <p:extLst>
      <p:ext uri="{BB962C8B-B14F-4D97-AF65-F5344CB8AC3E}">
        <p14:creationId xmlns:p14="http://schemas.microsoft.com/office/powerpoint/2010/main" val="2013178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6FBE58D-3B3B-4D0D-B45A-7B8E43EE633A}"/>
              </a:ext>
            </a:extLst>
          </p:cNvPr>
          <p:cNvSpPr txBox="1"/>
          <p:nvPr/>
        </p:nvSpPr>
        <p:spPr>
          <a:xfrm>
            <a:off x="593387" y="311285"/>
            <a:ext cx="10885251"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 Random Forest Regressor:</a:t>
            </a:r>
            <a:endParaRPr lang="en-IN" sz="3200" dirty="0">
              <a:latin typeface="Georgia" panose="02040502050405020303" pitchFamily="18" charset="0"/>
            </a:endParaRPr>
          </a:p>
        </p:txBody>
      </p:sp>
      <p:sp>
        <p:nvSpPr>
          <p:cNvPr id="5" name="TextBox 4">
            <a:extLst>
              <a:ext uri="{FF2B5EF4-FFF2-40B4-BE49-F238E27FC236}">
                <a16:creationId xmlns="" xmlns:a16="http://schemas.microsoft.com/office/drawing/2014/main" id="{ACB110C6-5755-4634-8B70-D8D4A24FE1EB}"/>
              </a:ext>
            </a:extLst>
          </p:cNvPr>
          <p:cNvSpPr txBox="1"/>
          <p:nvPr/>
        </p:nvSpPr>
        <p:spPr>
          <a:xfrm>
            <a:off x="826851" y="5554494"/>
            <a:ext cx="10321047" cy="369332"/>
          </a:xfrm>
          <a:prstGeom prst="rect">
            <a:avLst/>
          </a:prstGeom>
          <a:noFill/>
        </p:spPr>
        <p:txBody>
          <a:bodyPr wrap="square" rtlCol="0">
            <a:spAutoFit/>
          </a:bodyPr>
          <a:lstStyle/>
          <a:p>
            <a:r>
              <a:rPr lang="en-IN" sz="1800" dirty="0">
                <a:solidFill>
                  <a:srgbClr val="000000"/>
                </a:solidFill>
                <a:effectLst/>
                <a:latin typeface="Georgia" panose="02040502050405020303" pitchFamily="18" charset="0"/>
                <a:ea typeface="Calibri" panose="020F0502020204030204" pitchFamily="34" charset="0"/>
              </a:rPr>
              <a:t>Created Random Forest Regressor model and getting </a:t>
            </a:r>
            <a:r>
              <a:rPr lang="en-IN" dirty="0">
                <a:solidFill>
                  <a:srgbClr val="000000"/>
                </a:solidFill>
                <a:latin typeface="Georgia" panose="02040502050405020303" pitchFamily="18" charset="0"/>
                <a:ea typeface="Calibri" panose="020F0502020204030204" pitchFamily="34" charset="0"/>
              </a:rPr>
              <a:t>90.17</a:t>
            </a:r>
            <a:r>
              <a:rPr lang="en-IN" sz="1800" dirty="0">
                <a:solidFill>
                  <a:srgbClr val="000000"/>
                </a:solidFill>
                <a:effectLst/>
                <a:latin typeface="Georgia" panose="02040502050405020303" pitchFamily="18" charset="0"/>
                <a:ea typeface="Calibri" panose="020F0502020204030204" pitchFamily="34" charset="0"/>
              </a:rPr>
              <a:t>% R2 score using this model.</a:t>
            </a:r>
            <a:endParaRPr lang="en-IN" dirty="0">
              <a:latin typeface="Georgia" panose="02040502050405020303" pitchFamily="18" charset="0"/>
            </a:endParaRPr>
          </a:p>
        </p:txBody>
      </p:sp>
      <p:pic>
        <p:nvPicPr>
          <p:cNvPr id="6" name="Picture 5">
            <a:extLst>
              <a:ext uri="{FF2B5EF4-FFF2-40B4-BE49-F238E27FC236}">
                <a16:creationId xmlns="" xmlns:a16="http://schemas.microsoft.com/office/drawing/2014/main" id="{439735FC-29A5-4575-AF6C-B5D57A7155A4}"/>
              </a:ext>
            </a:extLst>
          </p:cNvPr>
          <p:cNvPicPr>
            <a:picLocks noChangeAspect="1"/>
          </p:cNvPicPr>
          <p:nvPr/>
        </p:nvPicPr>
        <p:blipFill rotWithShape="1">
          <a:blip r:embed="rId2">
            <a:extLst>
              <a:ext uri="{28A0092B-C50C-407E-A947-70E740481C1C}">
                <a14:useLocalDpi xmlns:a14="http://schemas.microsoft.com/office/drawing/2010/main" val="0"/>
              </a:ext>
            </a:extLst>
          </a:blip>
          <a:srcRect l="19220" t="18366" r="13874" b="25254"/>
          <a:stretch/>
        </p:blipFill>
        <p:spPr bwMode="auto">
          <a:xfrm>
            <a:off x="471872" y="1031689"/>
            <a:ext cx="6541771" cy="4153154"/>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 xmlns:a16="http://schemas.microsoft.com/office/drawing/2014/main" id="{0BC0D734-753D-42DD-AFFC-D7C937EC10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3643" y="1051559"/>
            <a:ext cx="4572000" cy="3724721"/>
          </a:xfrm>
          <a:prstGeom prst="rect">
            <a:avLst/>
          </a:prstGeom>
          <a:noFill/>
          <a:ln>
            <a:noFill/>
          </a:ln>
        </p:spPr>
      </p:pic>
    </p:spTree>
    <p:extLst>
      <p:ext uri="{BB962C8B-B14F-4D97-AF65-F5344CB8AC3E}">
        <p14:creationId xmlns:p14="http://schemas.microsoft.com/office/powerpoint/2010/main" val="860733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D8FC93E9-E5A3-4B5A-A8A0-7BFF445F6F86}"/>
              </a:ext>
            </a:extLst>
          </p:cNvPr>
          <p:cNvSpPr txBox="1"/>
          <p:nvPr/>
        </p:nvSpPr>
        <p:spPr>
          <a:xfrm>
            <a:off x="758757" y="389106"/>
            <a:ext cx="10797703"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 Extra Trees Regressor:</a:t>
            </a:r>
            <a:endParaRPr lang="en-IN" sz="3200" dirty="0">
              <a:latin typeface="Georgia" panose="02040502050405020303" pitchFamily="18" charset="0"/>
            </a:endParaRPr>
          </a:p>
        </p:txBody>
      </p:sp>
      <p:sp>
        <p:nvSpPr>
          <p:cNvPr id="7" name="TextBox 6">
            <a:extLst>
              <a:ext uri="{FF2B5EF4-FFF2-40B4-BE49-F238E27FC236}">
                <a16:creationId xmlns="" xmlns:a16="http://schemas.microsoft.com/office/drawing/2014/main" id="{DE81227F-97EE-414D-8BB3-83DCB3EF432B}"/>
              </a:ext>
            </a:extLst>
          </p:cNvPr>
          <p:cNvSpPr txBox="1"/>
          <p:nvPr/>
        </p:nvSpPr>
        <p:spPr>
          <a:xfrm>
            <a:off x="758757" y="5680953"/>
            <a:ext cx="10797703" cy="369332"/>
          </a:xfrm>
          <a:prstGeom prst="rect">
            <a:avLst/>
          </a:prstGeom>
          <a:noFill/>
        </p:spPr>
        <p:txBody>
          <a:bodyPr wrap="square" rtlCol="0">
            <a:spAutoFit/>
          </a:bodyPr>
          <a:lstStyle/>
          <a:p>
            <a:r>
              <a:rPr lang="en-US" dirty="0">
                <a:latin typeface="Georgia" panose="02040502050405020303" pitchFamily="18" charset="0"/>
              </a:rPr>
              <a:t>I have </a:t>
            </a:r>
            <a:r>
              <a:rPr lang="en-IN" dirty="0">
                <a:solidFill>
                  <a:srgbClr val="000000"/>
                </a:solidFill>
                <a:latin typeface="Georgia" panose="02040502050405020303" pitchFamily="18" charset="0"/>
              </a:rPr>
              <a:t>c</a:t>
            </a:r>
            <a:r>
              <a:rPr lang="en-IN" sz="1800" dirty="0">
                <a:solidFill>
                  <a:srgbClr val="000000"/>
                </a:solidFill>
                <a:effectLst/>
                <a:latin typeface="Georgia" panose="02040502050405020303" pitchFamily="18" charset="0"/>
                <a:ea typeface="Calibri" panose="020F0502020204030204" pitchFamily="34" charset="0"/>
              </a:rPr>
              <a:t>reated Extra Trees Regressor model and getting </a:t>
            </a:r>
            <a:r>
              <a:rPr lang="en-IN" dirty="0">
                <a:solidFill>
                  <a:srgbClr val="000000"/>
                </a:solidFill>
                <a:latin typeface="Georgia" panose="02040502050405020303" pitchFamily="18" charset="0"/>
                <a:ea typeface="Calibri" panose="020F0502020204030204" pitchFamily="34" charset="0"/>
              </a:rPr>
              <a:t>89.01</a:t>
            </a:r>
            <a:r>
              <a:rPr lang="en-IN" sz="1800" dirty="0">
                <a:solidFill>
                  <a:srgbClr val="000000"/>
                </a:solidFill>
                <a:effectLst/>
                <a:latin typeface="Georgia" panose="02040502050405020303" pitchFamily="18" charset="0"/>
                <a:ea typeface="Calibri" panose="020F0502020204030204" pitchFamily="34" charset="0"/>
              </a:rPr>
              <a:t>% R2 score using this model.</a:t>
            </a:r>
            <a:endParaRPr lang="en-IN" dirty="0">
              <a:latin typeface="Georgia" panose="02040502050405020303" pitchFamily="18" charset="0"/>
            </a:endParaRPr>
          </a:p>
        </p:txBody>
      </p:sp>
      <p:pic>
        <p:nvPicPr>
          <p:cNvPr id="8" name="Picture 7">
            <a:extLst>
              <a:ext uri="{FF2B5EF4-FFF2-40B4-BE49-F238E27FC236}">
                <a16:creationId xmlns="" xmlns:a16="http://schemas.microsoft.com/office/drawing/2014/main" id="{4F3FF141-D28A-48D8-A014-F151E7235E03}"/>
              </a:ext>
            </a:extLst>
          </p:cNvPr>
          <p:cNvPicPr>
            <a:picLocks noChangeAspect="1"/>
          </p:cNvPicPr>
          <p:nvPr/>
        </p:nvPicPr>
        <p:blipFill rotWithShape="1">
          <a:blip r:embed="rId2">
            <a:extLst>
              <a:ext uri="{28A0092B-C50C-407E-A947-70E740481C1C}">
                <a14:useLocalDpi xmlns:a14="http://schemas.microsoft.com/office/drawing/2010/main" val="0"/>
              </a:ext>
            </a:extLst>
          </a:blip>
          <a:srcRect l="19219" t="23706" r="13633" b="18632"/>
          <a:stretch/>
        </p:blipFill>
        <p:spPr bwMode="auto">
          <a:xfrm>
            <a:off x="360652" y="1083417"/>
            <a:ext cx="6769721" cy="4597535"/>
          </a:xfrm>
          <a:prstGeom prst="rect">
            <a:avLst/>
          </a:prstGeom>
          <a:noFill/>
          <a:ln>
            <a:noFill/>
          </a:ln>
          <a:extLst>
            <a:ext uri="{53640926-AAD7-44D8-BBD7-CCE9431645EC}">
              <a14:shadowObscured xmlns:a14="http://schemas.microsoft.com/office/drawing/2010/main"/>
            </a:ext>
          </a:extLst>
        </p:spPr>
      </p:pic>
      <p:pic>
        <p:nvPicPr>
          <p:cNvPr id="9" name="Picture 8">
            <a:extLst>
              <a:ext uri="{FF2B5EF4-FFF2-40B4-BE49-F238E27FC236}">
                <a16:creationId xmlns="" xmlns:a16="http://schemas.microsoft.com/office/drawing/2014/main" id="{304A6B65-8C85-4D05-A297-46AE4144A6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71320" y="1177047"/>
            <a:ext cx="4585140" cy="3871607"/>
          </a:xfrm>
          <a:prstGeom prst="rect">
            <a:avLst/>
          </a:prstGeom>
          <a:noFill/>
          <a:ln>
            <a:noFill/>
          </a:ln>
        </p:spPr>
      </p:pic>
    </p:spTree>
    <p:extLst>
      <p:ext uri="{BB962C8B-B14F-4D97-AF65-F5344CB8AC3E}">
        <p14:creationId xmlns:p14="http://schemas.microsoft.com/office/powerpoint/2010/main" val="2788726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7D813ED-3EA7-4CD3-A18F-03D31C3812F8}"/>
              </a:ext>
            </a:extLst>
          </p:cNvPr>
          <p:cNvSpPr txBox="1"/>
          <p:nvPr/>
        </p:nvSpPr>
        <p:spPr>
          <a:xfrm>
            <a:off x="651753" y="398834"/>
            <a:ext cx="10933890"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 Gradient Boosting Regressor:</a:t>
            </a:r>
            <a:endParaRPr lang="en-IN" sz="3200" dirty="0">
              <a:latin typeface="Georgia" panose="02040502050405020303" pitchFamily="18" charset="0"/>
            </a:endParaRPr>
          </a:p>
        </p:txBody>
      </p:sp>
      <p:sp>
        <p:nvSpPr>
          <p:cNvPr id="5" name="TextBox 4">
            <a:extLst>
              <a:ext uri="{FF2B5EF4-FFF2-40B4-BE49-F238E27FC236}">
                <a16:creationId xmlns="" xmlns:a16="http://schemas.microsoft.com/office/drawing/2014/main" id="{66AC03C3-B80F-4F25-BE8A-5D962EE2F944}"/>
              </a:ext>
            </a:extLst>
          </p:cNvPr>
          <p:cNvSpPr txBox="1"/>
          <p:nvPr/>
        </p:nvSpPr>
        <p:spPr>
          <a:xfrm>
            <a:off x="856034" y="5525311"/>
            <a:ext cx="10729609" cy="369332"/>
          </a:xfrm>
          <a:prstGeom prst="rect">
            <a:avLst/>
          </a:prstGeom>
          <a:noFill/>
        </p:spPr>
        <p:txBody>
          <a:bodyPr wrap="square" rtlCol="0">
            <a:spAutoFit/>
          </a:bodyPr>
          <a:lstStyle/>
          <a:p>
            <a:pPr algn="just"/>
            <a:r>
              <a:rPr lang="en-IN" sz="1800" dirty="0">
                <a:solidFill>
                  <a:srgbClr val="000000"/>
                </a:solidFill>
                <a:effectLst/>
                <a:latin typeface="Georgia" panose="02040502050405020303" pitchFamily="18" charset="0"/>
                <a:ea typeface="Calibri" panose="020F0502020204030204" pitchFamily="34" charset="0"/>
              </a:rPr>
              <a:t>Created Gradient Boosting Regressor model and getting 90.83% R2 score using this model</a:t>
            </a:r>
            <a:endParaRPr lang="en-IN" dirty="0">
              <a:latin typeface="Georgia" panose="02040502050405020303" pitchFamily="18" charset="0"/>
            </a:endParaRPr>
          </a:p>
        </p:txBody>
      </p:sp>
      <p:pic>
        <p:nvPicPr>
          <p:cNvPr id="6" name="Picture 5">
            <a:extLst>
              <a:ext uri="{FF2B5EF4-FFF2-40B4-BE49-F238E27FC236}">
                <a16:creationId xmlns="" xmlns:a16="http://schemas.microsoft.com/office/drawing/2014/main" id="{8A0670BA-0CA8-489F-B26C-22259BBEF84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613" t="22638" r="14595" b="21837"/>
          <a:stretch/>
        </p:blipFill>
        <p:spPr bwMode="auto">
          <a:xfrm>
            <a:off x="565419" y="1261830"/>
            <a:ext cx="6448223" cy="4175932"/>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 xmlns:a16="http://schemas.microsoft.com/office/drawing/2014/main" id="{316C7EE3-B739-4ACA-8F3F-3835FDD166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76419" y="1321016"/>
            <a:ext cx="4450162" cy="3756821"/>
          </a:xfrm>
          <a:prstGeom prst="rect">
            <a:avLst/>
          </a:prstGeom>
          <a:noFill/>
          <a:ln>
            <a:noFill/>
          </a:ln>
        </p:spPr>
      </p:pic>
    </p:spTree>
    <p:extLst>
      <p:ext uri="{BB962C8B-B14F-4D97-AF65-F5344CB8AC3E}">
        <p14:creationId xmlns:p14="http://schemas.microsoft.com/office/powerpoint/2010/main" val="21136961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741FAA7-001B-43D5-A538-D20FC3E4888A}"/>
              </a:ext>
            </a:extLst>
          </p:cNvPr>
          <p:cNvSpPr txBox="1"/>
          <p:nvPr/>
        </p:nvSpPr>
        <p:spPr>
          <a:xfrm>
            <a:off x="710119" y="398834"/>
            <a:ext cx="10778247"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Extreme Gradient Boosting Regressor (XGB):</a:t>
            </a:r>
            <a:endParaRPr lang="en-IN" sz="3200" dirty="0">
              <a:latin typeface="Georgia" panose="02040502050405020303" pitchFamily="18" charset="0"/>
            </a:endParaRPr>
          </a:p>
        </p:txBody>
      </p:sp>
      <p:sp>
        <p:nvSpPr>
          <p:cNvPr id="5" name="TextBox 4">
            <a:extLst>
              <a:ext uri="{FF2B5EF4-FFF2-40B4-BE49-F238E27FC236}">
                <a16:creationId xmlns="" xmlns:a16="http://schemas.microsoft.com/office/drawing/2014/main" id="{360A3A3C-0BCC-487C-9CE0-213FD2EB1E92}"/>
              </a:ext>
            </a:extLst>
          </p:cNvPr>
          <p:cNvSpPr txBox="1"/>
          <p:nvPr/>
        </p:nvSpPr>
        <p:spPr>
          <a:xfrm>
            <a:off x="807396" y="5865779"/>
            <a:ext cx="10778247" cy="369332"/>
          </a:xfrm>
          <a:prstGeom prst="rect">
            <a:avLst/>
          </a:prstGeom>
          <a:noFill/>
        </p:spPr>
        <p:txBody>
          <a:bodyPr wrap="square" rtlCol="0">
            <a:spAutoFit/>
          </a:bodyPr>
          <a:lstStyle/>
          <a:p>
            <a:r>
              <a:rPr lang="en-IN" sz="1800" dirty="0">
                <a:solidFill>
                  <a:srgbClr val="000000"/>
                </a:solidFill>
                <a:effectLst/>
                <a:latin typeface="Georgia" panose="02040502050405020303" pitchFamily="18" charset="0"/>
                <a:ea typeface="Calibri" panose="020F0502020204030204" pitchFamily="34" charset="0"/>
              </a:rPr>
              <a:t>Created Extreme Gradient Boosting Regressor model and getting 89.16% R2 score using this model.</a:t>
            </a:r>
            <a:endParaRPr lang="en-IN" dirty="0">
              <a:latin typeface="Georgia" panose="02040502050405020303" pitchFamily="18" charset="0"/>
            </a:endParaRPr>
          </a:p>
        </p:txBody>
      </p:sp>
      <p:pic>
        <p:nvPicPr>
          <p:cNvPr id="6" name="Picture 5">
            <a:extLst>
              <a:ext uri="{FF2B5EF4-FFF2-40B4-BE49-F238E27FC236}">
                <a16:creationId xmlns="" xmlns:a16="http://schemas.microsoft.com/office/drawing/2014/main" id="{4FBA20B0-070E-4628-B200-7C46B222B7E7}"/>
              </a:ext>
            </a:extLst>
          </p:cNvPr>
          <p:cNvPicPr>
            <a:picLocks noChangeAspect="1"/>
          </p:cNvPicPr>
          <p:nvPr/>
        </p:nvPicPr>
        <p:blipFill rotWithShape="1">
          <a:blip r:embed="rId2">
            <a:extLst>
              <a:ext uri="{28A0092B-C50C-407E-A947-70E740481C1C}">
                <a14:useLocalDpi xmlns:a14="http://schemas.microsoft.com/office/drawing/2010/main" val="0"/>
              </a:ext>
            </a:extLst>
          </a:blip>
          <a:srcRect l="16937" t="19434" r="15435" b="19915"/>
          <a:stretch/>
        </p:blipFill>
        <p:spPr bwMode="auto">
          <a:xfrm>
            <a:off x="572877" y="1423156"/>
            <a:ext cx="6839599" cy="4179975"/>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 xmlns:a16="http://schemas.microsoft.com/office/drawing/2014/main" id="{022C58F4-A785-4CD5-AC40-799DA035A3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00091" y="1601172"/>
            <a:ext cx="3987692" cy="3262657"/>
          </a:xfrm>
          <a:prstGeom prst="rect">
            <a:avLst/>
          </a:prstGeom>
          <a:noFill/>
          <a:ln>
            <a:noFill/>
          </a:ln>
        </p:spPr>
      </p:pic>
    </p:spTree>
    <p:extLst>
      <p:ext uri="{BB962C8B-B14F-4D97-AF65-F5344CB8AC3E}">
        <p14:creationId xmlns:p14="http://schemas.microsoft.com/office/powerpoint/2010/main" val="37877852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B513F55-6C6A-43EC-A2F5-B9D6D3134663}"/>
              </a:ext>
            </a:extLst>
          </p:cNvPr>
          <p:cNvSpPr txBox="1"/>
          <p:nvPr/>
        </p:nvSpPr>
        <p:spPr>
          <a:xfrm>
            <a:off x="651753" y="496111"/>
            <a:ext cx="10758792"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 Bagging Regressor:</a:t>
            </a:r>
            <a:endParaRPr lang="en-IN" sz="3200" dirty="0">
              <a:latin typeface="Georgia" panose="02040502050405020303" pitchFamily="18" charset="0"/>
            </a:endParaRPr>
          </a:p>
        </p:txBody>
      </p:sp>
      <p:sp>
        <p:nvSpPr>
          <p:cNvPr id="5" name="TextBox 4">
            <a:extLst>
              <a:ext uri="{FF2B5EF4-FFF2-40B4-BE49-F238E27FC236}">
                <a16:creationId xmlns="" xmlns:a16="http://schemas.microsoft.com/office/drawing/2014/main" id="{08BC0CB9-9CC9-4EF7-84E1-C16489188DE8}"/>
              </a:ext>
            </a:extLst>
          </p:cNvPr>
          <p:cNvSpPr txBox="1"/>
          <p:nvPr/>
        </p:nvSpPr>
        <p:spPr>
          <a:xfrm>
            <a:off x="758757" y="5749047"/>
            <a:ext cx="10758792" cy="369332"/>
          </a:xfrm>
          <a:prstGeom prst="rect">
            <a:avLst/>
          </a:prstGeom>
          <a:noFill/>
        </p:spPr>
        <p:txBody>
          <a:bodyPr wrap="square" rtlCol="0">
            <a:spAutoFit/>
          </a:bodyPr>
          <a:lstStyle/>
          <a:p>
            <a:r>
              <a:rPr lang="en-IN" sz="1800" dirty="0">
                <a:solidFill>
                  <a:srgbClr val="000000"/>
                </a:solidFill>
                <a:effectLst/>
                <a:latin typeface="Georgia" panose="02040502050405020303" pitchFamily="18" charset="0"/>
                <a:ea typeface="Calibri" panose="020F0502020204030204" pitchFamily="34" charset="0"/>
              </a:rPr>
              <a:t>Created Bagging Regressor model and getting 87.31% R2 score using this model.</a:t>
            </a:r>
            <a:endParaRPr lang="en-IN" dirty="0">
              <a:latin typeface="Georgia" panose="02040502050405020303" pitchFamily="18" charset="0"/>
            </a:endParaRPr>
          </a:p>
        </p:txBody>
      </p:sp>
      <p:pic>
        <p:nvPicPr>
          <p:cNvPr id="6" name="Picture 5">
            <a:extLst>
              <a:ext uri="{FF2B5EF4-FFF2-40B4-BE49-F238E27FC236}">
                <a16:creationId xmlns="" xmlns:a16="http://schemas.microsoft.com/office/drawing/2014/main" id="{E670C90A-6FE7-4BC0-87E7-01884D28C16E}"/>
              </a:ext>
            </a:extLst>
          </p:cNvPr>
          <p:cNvPicPr>
            <a:picLocks noChangeAspect="1"/>
          </p:cNvPicPr>
          <p:nvPr/>
        </p:nvPicPr>
        <p:blipFill rotWithShape="1">
          <a:blip r:embed="rId2">
            <a:extLst>
              <a:ext uri="{28A0092B-C50C-407E-A947-70E740481C1C}">
                <a14:useLocalDpi xmlns:a14="http://schemas.microsoft.com/office/drawing/2010/main" val="0"/>
              </a:ext>
            </a:extLst>
          </a:blip>
          <a:srcRect l="16937" t="24132" r="17598" b="20128"/>
          <a:stretch/>
        </p:blipFill>
        <p:spPr bwMode="auto">
          <a:xfrm>
            <a:off x="463361" y="1311774"/>
            <a:ext cx="6754562" cy="4164897"/>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 xmlns:a16="http://schemas.microsoft.com/office/drawing/2014/main" id="{0CF6D2D2-D822-456E-97D9-0403177488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17923" y="1311773"/>
            <a:ext cx="4426086" cy="3980073"/>
          </a:xfrm>
          <a:prstGeom prst="rect">
            <a:avLst/>
          </a:prstGeom>
          <a:noFill/>
          <a:ln>
            <a:noFill/>
          </a:ln>
        </p:spPr>
      </p:pic>
    </p:spTree>
    <p:extLst>
      <p:ext uri="{BB962C8B-B14F-4D97-AF65-F5344CB8AC3E}">
        <p14:creationId xmlns:p14="http://schemas.microsoft.com/office/powerpoint/2010/main" val="185458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ECE05A0-159B-485F-8ADB-C9FAA23BCBF3}"/>
              </a:ext>
            </a:extLst>
          </p:cNvPr>
          <p:cNvSpPr txBox="1"/>
          <p:nvPr/>
        </p:nvSpPr>
        <p:spPr>
          <a:xfrm>
            <a:off x="640080" y="579120"/>
            <a:ext cx="10891520" cy="646331"/>
          </a:xfrm>
          <a:prstGeom prst="rect">
            <a:avLst/>
          </a:prstGeom>
          <a:noFill/>
        </p:spPr>
        <p:txBody>
          <a:bodyPr wrap="square" rtlCol="0">
            <a:spAutoFit/>
          </a:bodyPr>
          <a:lstStyle/>
          <a:p>
            <a:pPr algn="ctr"/>
            <a:r>
              <a:rPr lang="en-IN" sz="3600" u="sng" dirty="0">
                <a:latin typeface="Georgia" panose="02040502050405020303" pitchFamily="18" charset="0"/>
              </a:rPr>
              <a:t>Problem Understanding</a:t>
            </a:r>
          </a:p>
        </p:txBody>
      </p:sp>
      <p:sp>
        <p:nvSpPr>
          <p:cNvPr id="3" name="TextBox 2">
            <a:extLst>
              <a:ext uri="{FF2B5EF4-FFF2-40B4-BE49-F238E27FC236}">
                <a16:creationId xmlns="" xmlns:a16="http://schemas.microsoft.com/office/drawing/2014/main" id="{1CEE08FD-8380-41DF-83DC-2F1DE38FC5F1}"/>
              </a:ext>
            </a:extLst>
          </p:cNvPr>
          <p:cNvSpPr txBox="1"/>
          <p:nvPr/>
        </p:nvSpPr>
        <p:spPr>
          <a:xfrm>
            <a:off x="640080" y="1625600"/>
            <a:ext cx="10891520" cy="3693319"/>
          </a:xfrm>
          <a:prstGeom prst="rect">
            <a:avLst/>
          </a:prstGeom>
          <a:noFill/>
        </p:spPr>
        <p:txBody>
          <a:bodyPr wrap="square" rtlCol="0">
            <a:spAutoFit/>
          </a:bodyPr>
          <a:lstStyle/>
          <a:p>
            <a:pPr marL="342900" indent="-342900" algn="jus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House prices increase every year. House prices trends are not only the concerns for buyers and sellers, but they also indicate the current economic situations. Therefore, it is important to predict the house prices without bias to help both buyers and sellers make their decisions.</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So, there is a need for a system to predict house prices in the future. House price prediction can help the developer determine the selling price of a house and can help the customer to arrange the right time to purchase a house. </a:t>
            </a:r>
          </a:p>
          <a:p>
            <a:pPr algn="just"/>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a:t>
            </a:r>
          </a:p>
          <a:p>
            <a:pPr marL="342900" indent="-342900" algn="just">
              <a:buFont typeface="Wingdings" panose="05000000000000000000" pitchFamily="2" charset="2"/>
              <a:buChar char="ü"/>
            </a:pPr>
            <a:r>
              <a:rPr lang="en-IN" dirty="0">
                <a:latin typeface="Georgia" panose="02040502050405020303" pitchFamily="18" charset="0"/>
                <a:ea typeface="Microsoft Sans Serif" panose="020B0604020202020204" pitchFamily="34" charset="0"/>
                <a:cs typeface="Microsoft Sans Serif" panose="020B0604020202020204" pitchFamily="34" charset="0"/>
              </a:rPr>
              <a:t>In real estate the value of property usually increases with time as seen in many countries. One of the causes for this is due to rising population. The value of property depends on the proximity of the property, its size its neighbourhood and audience for which the property is subjected to be sold. So machine learning models helps buyers and sellers to understand the house price of particular time.</a:t>
            </a:r>
          </a:p>
          <a:p>
            <a:endParaRPr lang="en-IN" dirty="0"/>
          </a:p>
        </p:txBody>
      </p:sp>
    </p:spTree>
    <p:extLst>
      <p:ext uri="{BB962C8B-B14F-4D97-AF65-F5344CB8AC3E}">
        <p14:creationId xmlns:p14="http://schemas.microsoft.com/office/powerpoint/2010/main" val="3787439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3B43952-930F-4D59-84CD-E6B04F30246E}"/>
              </a:ext>
            </a:extLst>
          </p:cNvPr>
          <p:cNvSpPr txBox="1"/>
          <p:nvPr/>
        </p:nvSpPr>
        <p:spPr>
          <a:xfrm>
            <a:off x="1507787" y="476655"/>
            <a:ext cx="10097311" cy="582595"/>
          </a:xfrm>
          <a:prstGeom prst="rect">
            <a:avLst/>
          </a:prstGeom>
          <a:noFill/>
        </p:spPr>
        <p:txBody>
          <a:bodyPr wrap="square" rtlCol="0">
            <a:spAutoFit/>
          </a:bodyPr>
          <a:lstStyle/>
          <a:p>
            <a:pPr>
              <a:lnSpc>
                <a:spcPct val="107000"/>
              </a:lnSpc>
              <a:spcAft>
                <a:spcPts val="800"/>
              </a:spcAft>
            </a:pPr>
            <a:r>
              <a:rPr lang="en-IN" sz="3200" dirty="0">
                <a:effectLst/>
                <a:latin typeface="Georgia" panose="02040502050405020303" pitchFamily="18" charset="0"/>
                <a:ea typeface="Calibri" panose="020F0502020204030204" pitchFamily="34" charset="0"/>
                <a:cs typeface="Calibri" panose="020F0502020204030204" pitchFamily="34" charset="0"/>
              </a:rPr>
              <a:t>Model Selection:</a:t>
            </a:r>
            <a:endParaRPr lang="en-IN" sz="3200" dirty="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 xmlns:a16="http://schemas.microsoft.com/office/drawing/2014/main" id="{6F1A2BE9-000D-44EB-91AF-132CE3398DE5}"/>
              </a:ext>
            </a:extLst>
          </p:cNvPr>
          <p:cNvSpPr txBox="1"/>
          <p:nvPr/>
        </p:nvSpPr>
        <p:spPr>
          <a:xfrm>
            <a:off x="1371600" y="4815191"/>
            <a:ext cx="10097311" cy="1477328"/>
          </a:xfrm>
          <a:prstGeom prst="rect">
            <a:avLst/>
          </a:prstGeom>
          <a:noFill/>
        </p:spPr>
        <p:txBody>
          <a:bodyPr wrap="square" rtlCol="0">
            <a:spAutoFit/>
          </a:bodyPr>
          <a:lstStyle/>
          <a:p>
            <a:r>
              <a:rPr lang="en-IN" sz="1800" b="1" dirty="0">
                <a:effectLst/>
                <a:latin typeface="Georgia" panose="02040502050405020303" pitchFamily="18" charset="0"/>
                <a:ea typeface="Calibri" panose="020F0502020204030204" pitchFamily="34" charset="0"/>
                <a:cs typeface="Calibri" panose="020F0502020204030204" pitchFamily="34" charset="0"/>
              </a:rPr>
              <a:t>From the difference between R2 score and Cross Validation score </a:t>
            </a:r>
            <a:r>
              <a:rPr lang="en-IN" sz="1800" b="1"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I can conclude that </a:t>
            </a:r>
            <a:r>
              <a:rPr lang="en-IN" b="1" dirty="0">
                <a:solidFill>
                  <a:srgbClr val="000000"/>
                </a:solidFill>
                <a:latin typeface="Georgia" panose="02040502050405020303" pitchFamily="18" charset="0"/>
                <a:ea typeface="Calibri" panose="020F0502020204030204" pitchFamily="34" charset="0"/>
                <a:cs typeface="Calibri" panose="020F0502020204030204" pitchFamily="34" charset="0"/>
              </a:rPr>
              <a:t>Lasso </a:t>
            </a:r>
            <a:r>
              <a:rPr lang="en-IN" sz="1800" b="1"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Regressor as my best fitting model as it is giving less difference compare to other models. Let's perform Hyperparameter tuning to increase the model accuracy.</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 xmlns:a16="http://schemas.microsoft.com/office/drawing/2014/main" id="{2DF5B8CB-ED89-4A50-A1D4-4A0DB3191F5B}"/>
              </a:ext>
            </a:extLst>
          </p:cNvPr>
          <p:cNvPicPr>
            <a:picLocks noChangeAspect="1"/>
          </p:cNvPicPr>
          <p:nvPr/>
        </p:nvPicPr>
        <p:blipFill rotWithShape="1">
          <a:blip r:embed="rId2">
            <a:extLst>
              <a:ext uri="{28A0092B-C50C-407E-A947-70E740481C1C}">
                <a14:useLocalDpi xmlns:a14="http://schemas.microsoft.com/office/drawing/2010/main" val="0"/>
              </a:ext>
            </a:extLst>
          </a:blip>
          <a:srcRect l="15375" t="35878" r="31171" b="18205"/>
          <a:stretch/>
        </p:blipFill>
        <p:spPr bwMode="auto">
          <a:xfrm>
            <a:off x="1235413" y="1147864"/>
            <a:ext cx="9387191" cy="352700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425942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D78B7F39-AA97-4BFE-A9EA-29EF3E73A85C}"/>
              </a:ext>
            </a:extLst>
          </p:cNvPr>
          <p:cNvSpPr txBox="1"/>
          <p:nvPr/>
        </p:nvSpPr>
        <p:spPr>
          <a:xfrm>
            <a:off x="719847" y="447472"/>
            <a:ext cx="10875523" cy="584775"/>
          </a:xfrm>
          <a:prstGeom prst="rect">
            <a:avLst/>
          </a:prstGeom>
          <a:noFill/>
        </p:spPr>
        <p:txBody>
          <a:bodyPr wrap="square" rtlCol="0">
            <a:spAutoFit/>
          </a:bodyPr>
          <a:lstStyle/>
          <a:p>
            <a:pPr algn="ctr"/>
            <a:r>
              <a:rPr lang="en-US" sz="3200" dirty="0">
                <a:latin typeface="Georgia" panose="02040502050405020303" pitchFamily="18" charset="0"/>
              </a:rPr>
              <a:t>Hyper Parameter Tuning</a:t>
            </a:r>
            <a:endParaRPr lang="en-IN" sz="3200" dirty="0">
              <a:latin typeface="Georgia" panose="02040502050405020303" pitchFamily="18" charset="0"/>
            </a:endParaRPr>
          </a:p>
        </p:txBody>
      </p:sp>
      <p:sp>
        <p:nvSpPr>
          <p:cNvPr id="7" name="TextBox 6">
            <a:extLst>
              <a:ext uri="{FF2B5EF4-FFF2-40B4-BE49-F238E27FC236}">
                <a16:creationId xmlns="" xmlns:a16="http://schemas.microsoft.com/office/drawing/2014/main" id="{7057FD8E-C2DD-4232-82C0-C9A9D06D5064}"/>
              </a:ext>
            </a:extLst>
          </p:cNvPr>
          <p:cNvSpPr txBox="1"/>
          <p:nvPr/>
        </p:nvSpPr>
        <p:spPr>
          <a:xfrm>
            <a:off x="6916367" y="1643974"/>
            <a:ext cx="4844374" cy="1264642"/>
          </a:xfrm>
          <a:prstGeom prst="rect">
            <a:avLst/>
          </a:prstGeom>
          <a:noFill/>
        </p:spPr>
        <p:txBody>
          <a:bodyPr wrap="square" rtlCol="0">
            <a:spAutoFit/>
          </a:bodyPr>
          <a:lstStyle/>
          <a:p>
            <a:pPr>
              <a:lnSpc>
                <a:spcPct val="107000"/>
              </a:lnSpc>
              <a:spcAft>
                <a:spcPts val="800"/>
              </a:spcAft>
            </a:pPr>
            <a:r>
              <a:rPr lang="en-IN" sz="1800" dirty="0">
                <a:effectLst/>
                <a:latin typeface="Georgia" panose="02040502050405020303" pitchFamily="18" charset="0"/>
                <a:ea typeface="Calibri" panose="020F0502020204030204" pitchFamily="34" charset="0"/>
                <a:cs typeface="Calibri" panose="020F0502020204030204" pitchFamily="34" charset="0"/>
              </a:rPr>
              <a:t>I have used </a:t>
            </a:r>
            <a:r>
              <a:rPr lang="en-IN" sz="1800" dirty="0" err="1">
                <a:effectLst/>
                <a:latin typeface="Georgia" panose="02040502050405020303" pitchFamily="18" charset="0"/>
                <a:ea typeface="Calibri" panose="020F0502020204030204" pitchFamily="34" charset="0"/>
                <a:cs typeface="Calibri" panose="020F0502020204030204" pitchFamily="34" charset="0"/>
              </a:rPr>
              <a:t>GridSearchCV</a:t>
            </a:r>
            <a:r>
              <a:rPr lang="en-IN" sz="1800" dirty="0">
                <a:effectLst/>
                <a:latin typeface="Georgia" panose="02040502050405020303" pitchFamily="18" charset="0"/>
                <a:ea typeface="Calibri" panose="020F0502020204030204" pitchFamily="34" charset="0"/>
                <a:cs typeface="Calibri" panose="020F0502020204030204" pitchFamily="34" charset="0"/>
              </a:rPr>
              <a:t> to get the best parameters of Bagging Regressor. And used all the obtained parameters to get the accuracy of final model.</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 xmlns:a16="http://schemas.microsoft.com/office/drawing/2014/main" id="{11BABEDF-B8A8-4D7A-8A83-2CF7594747E8}"/>
              </a:ext>
            </a:extLst>
          </p:cNvPr>
          <p:cNvPicPr>
            <a:picLocks noChangeAspect="1"/>
          </p:cNvPicPr>
          <p:nvPr/>
        </p:nvPicPr>
        <p:blipFill rotWithShape="1">
          <a:blip r:embed="rId2">
            <a:extLst>
              <a:ext uri="{28A0092B-C50C-407E-A947-70E740481C1C}">
                <a14:useLocalDpi xmlns:a14="http://schemas.microsoft.com/office/drawing/2010/main" val="0"/>
              </a:ext>
            </a:extLst>
          </a:blip>
          <a:srcRect l="12613" t="23492" r="18318" b="-1709"/>
          <a:stretch/>
        </p:blipFill>
        <p:spPr bwMode="auto">
          <a:xfrm>
            <a:off x="564527" y="1643974"/>
            <a:ext cx="6351839" cy="464009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93175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D2C941D-D278-4831-A30D-34C81BAB13B5}"/>
              </a:ext>
            </a:extLst>
          </p:cNvPr>
          <p:cNvSpPr txBox="1"/>
          <p:nvPr/>
        </p:nvSpPr>
        <p:spPr>
          <a:xfrm>
            <a:off x="719847" y="408562"/>
            <a:ext cx="10651788" cy="584775"/>
          </a:xfrm>
          <a:prstGeom prst="rect">
            <a:avLst/>
          </a:prstGeom>
          <a:noFill/>
        </p:spPr>
        <p:txBody>
          <a:bodyPr wrap="square" rtlCol="0">
            <a:spAutoFit/>
          </a:bodyPr>
          <a:lstStyle/>
          <a:p>
            <a:r>
              <a:rPr lang="en-US" sz="3200" dirty="0">
                <a:latin typeface="Georgia" panose="02040502050405020303" pitchFamily="18" charset="0"/>
              </a:rPr>
              <a:t>Creating Final Model After Tuning:</a:t>
            </a:r>
            <a:endParaRPr lang="en-IN" sz="3200" dirty="0">
              <a:latin typeface="Georgia" panose="02040502050405020303" pitchFamily="18" charset="0"/>
            </a:endParaRPr>
          </a:p>
        </p:txBody>
      </p:sp>
      <p:sp>
        <p:nvSpPr>
          <p:cNvPr id="7" name="TextBox 6">
            <a:extLst>
              <a:ext uri="{FF2B5EF4-FFF2-40B4-BE49-F238E27FC236}">
                <a16:creationId xmlns="" xmlns:a16="http://schemas.microsoft.com/office/drawing/2014/main" id="{30E7B2D8-5E08-46D9-9672-493C407D13B6}"/>
              </a:ext>
            </a:extLst>
          </p:cNvPr>
          <p:cNvSpPr txBox="1"/>
          <p:nvPr/>
        </p:nvSpPr>
        <p:spPr>
          <a:xfrm>
            <a:off x="428017" y="5145932"/>
            <a:ext cx="10943618" cy="1200329"/>
          </a:xfrm>
          <a:prstGeom prst="rect">
            <a:avLst/>
          </a:prstGeom>
          <a:noFill/>
        </p:spPr>
        <p:txBody>
          <a:bodyPr wrap="square" rtlCol="0">
            <a:spAutoFit/>
          </a:bodyPr>
          <a:lstStyle/>
          <a:p>
            <a:pPr algn="just"/>
            <a:r>
              <a:rPr lang="en-IN" sz="1800" b="1" dirty="0">
                <a:solidFill>
                  <a:srgbClr val="000000"/>
                </a:solidFill>
                <a:effectLst/>
                <a:latin typeface="Georgia" panose="02040502050405020303" pitchFamily="18" charset="0"/>
                <a:ea typeface="Calibri" panose="020F0502020204030204" pitchFamily="34" charset="0"/>
              </a:rPr>
              <a:t>The R2 score of Bagging Regressor has been increased after tuning the model. It is giving R2 score as </a:t>
            </a:r>
            <a:r>
              <a:rPr lang="en-IN" b="1" dirty="0">
                <a:solidFill>
                  <a:srgbClr val="000000"/>
                </a:solidFill>
                <a:latin typeface="Georgia" panose="02040502050405020303" pitchFamily="18" charset="0"/>
                <a:ea typeface="Calibri" panose="020F0502020204030204" pitchFamily="34" charset="0"/>
              </a:rPr>
              <a:t>84.98</a:t>
            </a:r>
            <a:r>
              <a:rPr lang="en-IN" sz="1800" b="1" dirty="0">
                <a:solidFill>
                  <a:srgbClr val="000000"/>
                </a:solidFill>
                <a:effectLst/>
                <a:latin typeface="Georgia" panose="02040502050405020303" pitchFamily="18" charset="0"/>
                <a:ea typeface="Calibri" panose="020F0502020204030204" pitchFamily="34" charset="0"/>
              </a:rPr>
              <a:t>% which is very good. The plot gives some strong linear between test and predicted values. Also, I can notice the MAE, MSE and RMSE values have been reduced. Which means the our model trained well.</a:t>
            </a:r>
            <a:endParaRPr lang="en-IN" b="1" dirty="0">
              <a:latin typeface="Georgia" panose="02040502050405020303" pitchFamily="18" charset="0"/>
            </a:endParaRPr>
          </a:p>
        </p:txBody>
      </p:sp>
      <p:pic>
        <p:nvPicPr>
          <p:cNvPr id="6" name="Picture 5">
            <a:extLst>
              <a:ext uri="{FF2B5EF4-FFF2-40B4-BE49-F238E27FC236}">
                <a16:creationId xmlns="" xmlns:a16="http://schemas.microsoft.com/office/drawing/2014/main" id="{FE12ADB6-C90B-44DF-9AB2-C052782FDC9D}"/>
              </a:ext>
            </a:extLst>
          </p:cNvPr>
          <p:cNvPicPr>
            <a:picLocks noChangeAspect="1"/>
          </p:cNvPicPr>
          <p:nvPr/>
        </p:nvPicPr>
        <p:blipFill rotWithShape="1">
          <a:blip r:embed="rId2">
            <a:extLst>
              <a:ext uri="{28A0092B-C50C-407E-A947-70E740481C1C}">
                <a14:useLocalDpi xmlns:a14="http://schemas.microsoft.com/office/drawing/2010/main" val="0"/>
              </a:ext>
            </a:extLst>
          </a:blip>
          <a:srcRect l="18980" t="19647" r="24564" b="36146"/>
          <a:stretch/>
        </p:blipFill>
        <p:spPr bwMode="auto">
          <a:xfrm>
            <a:off x="719847" y="1093226"/>
            <a:ext cx="5745480" cy="4052705"/>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 xmlns:a16="http://schemas.microsoft.com/office/drawing/2014/main" id="{6D08FE71-D841-4951-8B2F-C00BABDDD82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88936" y="1247409"/>
            <a:ext cx="4101240" cy="3742879"/>
          </a:xfrm>
          <a:prstGeom prst="rect">
            <a:avLst/>
          </a:prstGeom>
          <a:noFill/>
          <a:ln>
            <a:noFill/>
          </a:ln>
        </p:spPr>
      </p:pic>
    </p:spTree>
    <p:extLst>
      <p:ext uri="{BB962C8B-B14F-4D97-AF65-F5344CB8AC3E}">
        <p14:creationId xmlns:p14="http://schemas.microsoft.com/office/powerpoint/2010/main" val="20502011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D1E15863-F8D0-40D1-9F60-E0E32968C5D0}"/>
              </a:ext>
            </a:extLst>
          </p:cNvPr>
          <p:cNvSpPr txBox="1"/>
          <p:nvPr/>
        </p:nvSpPr>
        <p:spPr>
          <a:xfrm>
            <a:off x="204281" y="124430"/>
            <a:ext cx="11848289" cy="584775"/>
          </a:xfrm>
          <a:prstGeom prst="rect">
            <a:avLst/>
          </a:prstGeom>
          <a:noFill/>
        </p:spPr>
        <p:txBody>
          <a:bodyPr wrap="square" rtlCol="0">
            <a:spAutoFit/>
          </a:bodyPr>
          <a:lstStyle/>
          <a:p>
            <a:r>
              <a:rPr lang="en-US" sz="3200" dirty="0">
                <a:latin typeface="Georgia" panose="02040502050405020303" pitchFamily="18" charset="0"/>
              </a:rPr>
              <a:t>Saving the final model and predicting the sale price for test data</a:t>
            </a:r>
            <a:endParaRPr lang="en-IN" sz="3200" dirty="0">
              <a:latin typeface="Georgia" panose="02040502050405020303" pitchFamily="18" charset="0"/>
            </a:endParaRPr>
          </a:p>
        </p:txBody>
      </p:sp>
      <p:sp>
        <p:nvSpPr>
          <p:cNvPr id="15" name="TextBox 14">
            <a:extLst>
              <a:ext uri="{FF2B5EF4-FFF2-40B4-BE49-F238E27FC236}">
                <a16:creationId xmlns="" xmlns:a16="http://schemas.microsoft.com/office/drawing/2014/main" id="{9F32B526-9A22-4180-9083-347D59E6A1CB}"/>
              </a:ext>
            </a:extLst>
          </p:cNvPr>
          <p:cNvSpPr txBox="1"/>
          <p:nvPr/>
        </p:nvSpPr>
        <p:spPr>
          <a:xfrm>
            <a:off x="593387" y="5337925"/>
            <a:ext cx="10865796" cy="1477328"/>
          </a:xfrm>
          <a:prstGeom prst="rect">
            <a:avLst/>
          </a:prstGeom>
          <a:noFill/>
        </p:spPr>
        <p:txBody>
          <a:bodyPr wrap="square" rtlCol="0">
            <a:spAutoFit/>
          </a:bodyPr>
          <a:lstStyle/>
          <a:p>
            <a:pPr marL="285750" indent="-285750" algn="just">
              <a:buFont typeface="Arial" panose="020B0604020202020204" pitchFamily="34" charset="0"/>
              <a:buChar char="•"/>
            </a:pPr>
            <a:r>
              <a:rPr lang="en-IN" sz="1800" dirty="0">
                <a:effectLst/>
                <a:latin typeface="Georgia" panose="02040502050405020303" pitchFamily="18" charset="0"/>
                <a:ea typeface="Calibri" panose="020F0502020204030204" pitchFamily="34" charset="0"/>
                <a:cs typeface="Calibri" panose="020F0502020204030204" pitchFamily="34" charset="0"/>
              </a:rPr>
              <a:t>I have saved my final best model using </a:t>
            </a:r>
            <a:r>
              <a:rPr lang="en-IN" sz="1800" dirty="0" err="1">
                <a:effectLst/>
                <a:latin typeface="Georgia" panose="02040502050405020303" pitchFamily="18" charset="0"/>
                <a:ea typeface="Calibri" panose="020F0502020204030204" pitchFamily="34" charset="0"/>
                <a:cs typeface="Calibri" panose="020F0502020204030204" pitchFamily="34" charset="0"/>
              </a:rPr>
              <a:t>joblib</a:t>
            </a:r>
            <a:r>
              <a:rPr lang="en-IN" sz="1800" dirty="0">
                <a:effectLst/>
                <a:latin typeface="Georgia" panose="02040502050405020303" pitchFamily="18" charset="0"/>
                <a:ea typeface="Calibri" panose="020F0502020204030204" pitchFamily="34" charset="0"/>
                <a:cs typeface="Calibri" panose="020F0502020204030204" pitchFamily="34" charset="0"/>
              </a:rPr>
              <a:t> library in .</a:t>
            </a:r>
            <a:r>
              <a:rPr lang="en-IN" sz="1800" dirty="0" err="1">
                <a:effectLst/>
                <a:latin typeface="Georgia" panose="02040502050405020303" pitchFamily="18" charset="0"/>
                <a:ea typeface="Calibri" panose="020F0502020204030204" pitchFamily="34" charset="0"/>
                <a:cs typeface="Calibri" panose="020F0502020204030204" pitchFamily="34" charset="0"/>
              </a:rPr>
              <a:t>pkl</a:t>
            </a:r>
            <a:r>
              <a:rPr lang="en-IN" sz="1800" dirty="0">
                <a:effectLst/>
                <a:latin typeface="Georgia" panose="02040502050405020303" pitchFamily="18" charset="0"/>
                <a:ea typeface="Calibri" panose="020F0502020204030204" pitchFamily="34" charset="0"/>
                <a:cs typeface="Calibri" panose="020F0502020204030204" pitchFamily="34" charset="0"/>
              </a:rPr>
              <a:t> format, and loaded </a:t>
            </a:r>
            <a:r>
              <a:rPr lang="en-IN" sz="1800" dirty="0">
                <a:effectLst/>
                <a:latin typeface="Georgia" panose="02040502050405020303" pitchFamily="18" charset="0"/>
                <a:ea typeface="Calibri" panose="020F0502020204030204" pitchFamily="34" charset="0"/>
              </a:rPr>
              <a:t>saved model for predictions. </a:t>
            </a:r>
          </a:p>
          <a:p>
            <a:pPr marL="285750" indent="-285750" algn="just">
              <a:buFont typeface="Arial" panose="020B0604020202020204" pitchFamily="34" charset="0"/>
              <a:buChar char="•"/>
            </a:pPr>
            <a:r>
              <a:rPr lang="en-IN" sz="1800" b="1" dirty="0">
                <a:effectLst/>
                <a:latin typeface="Georgia" panose="02040502050405020303" pitchFamily="18" charset="0"/>
                <a:ea typeface="Calibri" panose="020F0502020204030204" pitchFamily="34" charset="0"/>
                <a:cs typeface="Calibri" panose="020F0502020204030204" pitchFamily="34" charset="0"/>
              </a:rPr>
              <a:t>I have predicted the </a:t>
            </a:r>
            <a:r>
              <a:rPr lang="en-IN" sz="1800" b="1" dirty="0" err="1">
                <a:effectLst/>
                <a:latin typeface="Georgia" panose="02040502050405020303" pitchFamily="18" charset="0"/>
                <a:ea typeface="Calibri" panose="020F0502020204030204" pitchFamily="34" charset="0"/>
                <a:cs typeface="Calibri" panose="020F0502020204030204" pitchFamily="34" charset="0"/>
              </a:rPr>
              <a:t>SalePrice</a:t>
            </a:r>
            <a:r>
              <a:rPr lang="en-IN" sz="1800" b="1" dirty="0">
                <a:effectLst/>
                <a:latin typeface="Georgia" panose="02040502050405020303" pitchFamily="18" charset="0"/>
                <a:ea typeface="Calibri" panose="020F0502020204030204" pitchFamily="34" charset="0"/>
                <a:cs typeface="Calibri" panose="020F0502020204030204" pitchFamily="34" charset="0"/>
              </a:rPr>
              <a:t> for test dataset using saved model of trained dataset and getting good predictions. I have saved my predictions in csv format for further analysis.</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3" name="Picture 2"/>
          <p:cNvPicPr>
            <a:picLocks noChangeAspect="1"/>
          </p:cNvPicPr>
          <p:nvPr/>
        </p:nvPicPr>
        <p:blipFill>
          <a:blip r:embed="rId2"/>
          <a:stretch>
            <a:fillRect/>
          </a:stretch>
        </p:blipFill>
        <p:spPr>
          <a:xfrm>
            <a:off x="2267371" y="709205"/>
            <a:ext cx="8846347" cy="4501506"/>
          </a:xfrm>
          <a:prstGeom prst="rect">
            <a:avLst/>
          </a:prstGeom>
        </p:spPr>
      </p:pic>
    </p:spTree>
    <p:extLst>
      <p:ext uri="{BB962C8B-B14F-4D97-AF65-F5344CB8AC3E}">
        <p14:creationId xmlns:p14="http://schemas.microsoft.com/office/powerpoint/2010/main" val="18250196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D1675F5A-4B85-44D0-8860-C602D91AB056}"/>
              </a:ext>
            </a:extLst>
          </p:cNvPr>
          <p:cNvSpPr txBox="1"/>
          <p:nvPr/>
        </p:nvSpPr>
        <p:spPr>
          <a:xfrm>
            <a:off x="573932" y="272374"/>
            <a:ext cx="11040894" cy="584775"/>
          </a:xfrm>
          <a:prstGeom prst="rect">
            <a:avLst/>
          </a:prstGeom>
          <a:noFill/>
        </p:spPr>
        <p:txBody>
          <a:bodyPr wrap="square" rtlCol="0">
            <a:spAutoFit/>
          </a:bodyPr>
          <a:lstStyle/>
          <a:p>
            <a:r>
              <a:rPr lang="en-US" sz="3200" dirty="0">
                <a:latin typeface="Georgia" panose="02040502050405020303" pitchFamily="18" charset="0"/>
              </a:rPr>
              <a:t>Conclusion:</a:t>
            </a:r>
            <a:endParaRPr lang="en-IN" sz="3200" dirty="0">
              <a:latin typeface="Georgia" panose="02040502050405020303" pitchFamily="18" charset="0"/>
            </a:endParaRPr>
          </a:p>
        </p:txBody>
      </p:sp>
      <p:sp>
        <p:nvSpPr>
          <p:cNvPr id="3" name="TextBox 2">
            <a:extLst>
              <a:ext uri="{FF2B5EF4-FFF2-40B4-BE49-F238E27FC236}">
                <a16:creationId xmlns="" xmlns:a16="http://schemas.microsoft.com/office/drawing/2014/main" id="{E22967B1-507D-44C3-AD8A-FCBE6769C71C}"/>
              </a:ext>
            </a:extLst>
          </p:cNvPr>
          <p:cNvSpPr txBox="1"/>
          <p:nvPr/>
        </p:nvSpPr>
        <p:spPr>
          <a:xfrm>
            <a:off x="661481" y="953312"/>
            <a:ext cx="10953345" cy="6332224"/>
          </a:xfrm>
          <a:prstGeom prst="rect">
            <a:avLst/>
          </a:prstGeom>
          <a:noFill/>
        </p:spPr>
        <p:txBody>
          <a:bodyPr wrap="square" rtlCol="0">
            <a:spAutoFit/>
          </a:bodyPr>
          <a:lstStyle/>
          <a:p>
            <a:pPr marL="285750" indent="-285750" algn="just">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Georgia" panose="02040502050405020303" pitchFamily="18" charset="0"/>
                <a:ea typeface="Calibri" panose="020F0502020204030204" pitchFamily="34" charset="0"/>
                <a:cs typeface="Times New Roman" panose="02020603050405020304" pitchFamily="18" charset="0"/>
              </a:rPr>
              <a:t>In this study, we have used multiple machine learning models to predict the house sale price. We have gone through the data analysis by performing feature engineering, finding the relation between features and label through visualizations. And got the important feature and we used these features as inputs to predict the price by building ML models. </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effectLst/>
                <a:latin typeface="Georgia" panose="02040502050405020303" pitchFamily="18" charset="0"/>
                <a:ea typeface="Calibri" panose="020F0502020204030204" pitchFamily="34" charset="0"/>
                <a:cs typeface="Times New Roman" panose="02020603050405020304" pitchFamily="18" charset="0"/>
              </a:rPr>
              <a:t>We have got good prediction results. After using hyper parameter tuning, the best model increased by 3% and the R2 score was 90% also the errors decreased which means no over-fitting issue. And predicted the sale price for test data using saved best model.</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Finally, our aim is achieved by predicting the house price for the test data, I hope this will be further helps for sellers and buyers to understand the house marketing. The machine learning models and data analytic techniques will have an important role to play in this type of problems. It helps the customers to know the future price of the houses.</a:t>
            </a:r>
          </a:p>
          <a:p>
            <a:pPr algn="just"/>
            <a:endPar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v"/>
            </a:pPr>
            <a:r>
              <a:rPr lang="en-IN" dirty="0">
                <a:effectLst/>
                <a:latin typeface="Georgia" panose="02040502050405020303" pitchFamily="18" charset="0"/>
                <a:ea typeface="Calibri" panose="020F0502020204030204" pitchFamily="34" charset="0"/>
                <a:cs typeface="Calibri" panose="020F0502020204030204" pitchFamily="34" charset="0"/>
              </a:rPr>
              <a:t>As a recommendation, </a:t>
            </a:r>
            <a:r>
              <a:rPr lang="en-IN" dirty="0">
                <a:effectLst/>
                <a:latin typeface="Georgia" panose="02040502050405020303" pitchFamily="18" charset="0"/>
                <a:ea typeface="Calibri" panose="020F0502020204030204" pitchFamily="34" charset="0"/>
                <a:cs typeface="Times New Roman" panose="02020603050405020304" pitchFamily="18" charset="0"/>
              </a:rPr>
              <a:t>I advise to use this model by the people who want to buy a house in the area covered by the dataset to have an idea about the actual price. The model can be used also with datasets that cover different cities and areas provided that they contain the same features. I also suggest that people take into consideration the features that were deemed as most important as seen in this study might help them estimate the house price better.</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64134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D99CFC23-659A-4C9A-A0B3-6BA1CADD86BE}"/>
              </a:ext>
            </a:extLst>
          </p:cNvPr>
          <p:cNvSpPr/>
          <p:nvPr/>
        </p:nvSpPr>
        <p:spPr>
          <a:xfrm>
            <a:off x="4280632" y="2967335"/>
            <a:ext cx="3630738"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THANK YOU</a:t>
            </a:r>
          </a:p>
        </p:txBody>
      </p:sp>
    </p:spTree>
    <p:extLst>
      <p:ext uri="{BB962C8B-B14F-4D97-AF65-F5344CB8AC3E}">
        <p14:creationId xmlns:p14="http://schemas.microsoft.com/office/powerpoint/2010/main" val="1593669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389A9EE-1E74-4B6C-9CE9-C4628C50BB86}"/>
              </a:ext>
            </a:extLst>
          </p:cNvPr>
          <p:cNvSpPr txBox="1"/>
          <p:nvPr/>
        </p:nvSpPr>
        <p:spPr>
          <a:xfrm>
            <a:off x="609600" y="914400"/>
            <a:ext cx="1090168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p:txBody>
      </p:sp>
      <p:pic>
        <p:nvPicPr>
          <p:cNvPr id="7" name="Picture 6">
            <a:extLst>
              <a:ext uri="{FF2B5EF4-FFF2-40B4-BE49-F238E27FC236}">
                <a16:creationId xmlns="" xmlns:a16="http://schemas.microsoft.com/office/drawing/2014/main" id="{A3C74B14-7E59-4AEB-ABE7-27741B11D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120" y="1930400"/>
            <a:ext cx="5425440" cy="3901440"/>
          </a:xfrm>
          <a:prstGeom prst="rect">
            <a:avLst/>
          </a:prstGeom>
        </p:spPr>
      </p:pic>
      <p:sp>
        <p:nvSpPr>
          <p:cNvPr id="8" name="TextBox 7">
            <a:extLst>
              <a:ext uri="{FF2B5EF4-FFF2-40B4-BE49-F238E27FC236}">
                <a16:creationId xmlns="" xmlns:a16="http://schemas.microsoft.com/office/drawing/2014/main" id="{4A7924EE-2E58-4E97-9413-E1474998C43D}"/>
              </a:ext>
            </a:extLst>
          </p:cNvPr>
          <p:cNvSpPr txBox="1"/>
          <p:nvPr/>
        </p:nvSpPr>
        <p:spPr>
          <a:xfrm>
            <a:off x="609600" y="2133600"/>
            <a:ext cx="5791200" cy="1477328"/>
          </a:xfrm>
          <a:prstGeom prst="rect">
            <a:avLst/>
          </a:prstGeom>
          <a:noFill/>
        </p:spPr>
        <p:txBody>
          <a:bodyPr wrap="square" rtlCol="0">
            <a:spAutoFit/>
          </a:bodyPr>
          <a:lstStyle/>
          <a:p>
            <a:pPr marL="342900" indent="-342900" algn="just">
              <a:buFont typeface="Wingdings" panose="05000000000000000000" pitchFamily="2" charset="2"/>
              <a:buChar char="v"/>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The relationship between house prices and the economy is an important motivating factor for predicting house prices.</a:t>
            </a:r>
            <a:r>
              <a:rPr lang="en-US" dirty="0">
                <a:latin typeface="Georgia" panose="02040502050405020303" pitchFamily="18" charset="0"/>
                <a:ea typeface="Microsoft Sans Serif" panose="020B0604020202020204" pitchFamily="34" charset="0"/>
                <a:cs typeface="Microsoft Sans Serif" panose="020B0604020202020204" pitchFamily="34" charset="0"/>
              </a:rPr>
              <a:t>The house price prediction helps the people to understand and know about the future price of the house. </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41862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A287AF6D-6DA4-4755-A6AF-E9D2C42FBFA4}"/>
              </a:ext>
            </a:extLst>
          </p:cNvPr>
          <p:cNvSpPr txBox="1"/>
          <p:nvPr/>
        </p:nvSpPr>
        <p:spPr>
          <a:xfrm>
            <a:off x="711200" y="487680"/>
            <a:ext cx="1077976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p:txBody>
      </p:sp>
      <p:sp>
        <p:nvSpPr>
          <p:cNvPr id="3" name="TextBox 2">
            <a:extLst>
              <a:ext uri="{FF2B5EF4-FFF2-40B4-BE49-F238E27FC236}">
                <a16:creationId xmlns="" xmlns:a16="http://schemas.microsoft.com/office/drawing/2014/main" id="{E0B4294F-32C5-4524-9DF1-3BFF1CD71539}"/>
              </a:ext>
            </a:extLst>
          </p:cNvPr>
          <p:cNvSpPr txBox="1"/>
          <p:nvPr/>
        </p:nvSpPr>
        <p:spPr>
          <a:xfrm>
            <a:off x="711200" y="1879600"/>
            <a:ext cx="6583680" cy="3570208"/>
          </a:xfrm>
          <a:prstGeom prst="rect">
            <a:avLst/>
          </a:prstGeom>
          <a:noFill/>
        </p:spPr>
        <p:txBody>
          <a:bodyPr wrap="square" rtlCol="0">
            <a:spAutoFit/>
          </a:bodyPr>
          <a:lstStyle/>
          <a:p>
            <a:pPr marL="342900" indent="-342900" algn="just" fontAlgn="t">
              <a:buFont typeface="Wingdings" panose="05000000000000000000" pitchFamily="2" charset="2"/>
              <a:buChar char="v"/>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p>
          <a:p>
            <a:pPr algn="just" fontAlgn="t"/>
            <a:endParaRPr lang="en-US" sz="1900"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fontAlgn="t">
              <a:buFont typeface="Wingdings" panose="05000000000000000000" pitchFamily="2" charset="2"/>
              <a:buChar char="v"/>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Prediction house prices are expected to help people who plan to buy a house so they can know the price range in the future, then they can plan their finance well.</a:t>
            </a:r>
          </a:p>
          <a:p>
            <a:r>
              <a:rPr lang="en-US" dirty="0"/>
              <a:t/>
            </a:r>
            <a:br>
              <a:rPr lang="en-US" dirty="0"/>
            </a:br>
            <a:endParaRPr lang="en-IN" dirty="0"/>
          </a:p>
        </p:txBody>
      </p:sp>
      <p:pic>
        <p:nvPicPr>
          <p:cNvPr id="4" name="Picture 2" descr="How to Compare and Choose the Best Home Loan in India | Online Story">
            <a:extLst>
              <a:ext uri="{FF2B5EF4-FFF2-40B4-BE49-F238E27FC236}">
                <a16:creationId xmlns="" xmlns:a16="http://schemas.microsoft.com/office/drawing/2014/main" id="{AE3BD002-CB09-46B0-B9AD-3D8CD02A5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1661" y="1879600"/>
            <a:ext cx="4173166" cy="3409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691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ED4D178-FA33-4BBE-A2AE-547AF8523279}"/>
              </a:ext>
            </a:extLst>
          </p:cNvPr>
          <p:cNvSpPr txBox="1"/>
          <p:nvPr/>
        </p:nvSpPr>
        <p:spPr>
          <a:xfrm>
            <a:off x="670560" y="467360"/>
            <a:ext cx="1091184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endParaRPr lang="en-IN" sz="3200" dirty="0">
              <a:latin typeface="Georgia" panose="02040502050405020303" pitchFamily="18" charset="0"/>
            </a:endParaRPr>
          </a:p>
        </p:txBody>
      </p:sp>
      <p:sp>
        <p:nvSpPr>
          <p:cNvPr id="4" name="TextBox 3">
            <a:extLst>
              <a:ext uri="{FF2B5EF4-FFF2-40B4-BE49-F238E27FC236}">
                <a16:creationId xmlns="" xmlns:a16="http://schemas.microsoft.com/office/drawing/2014/main" id="{928A8FDF-A78D-4C9B-88BE-248DE7E412A0}"/>
              </a:ext>
            </a:extLst>
          </p:cNvPr>
          <p:cNvSpPr txBox="1"/>
          <p:nvPr/>
        </p:nvSpPr>
        <p:spPr>
          <a:xfrm>
            <a:off x="670560" y="1615440"/>
            <a:ext cx="6319520" cy="3416320"/>
          </a:xfrm>
          <a:prstGeom prst="rect">
            <a:avLst/>
          </a:prstGeom>
          <a:noFill/>
        </p:spPr>
        <p:txBody>
          <a:bodyPr wrap="square" rtlCol="0">
            <a:spAutoFit/>
          </a:bodyPr>
          <a:lstStyle/>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Predicting house prices can help to determine the selling price of a house of a particular region and can help people to find the right time to buy a home</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An increase in prices may lead to an improvement in the consumer confidence of home-owners which might then cause a rise in consumer spending.</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Householders can take equity withdrawal from the increased value of their house. For example, by re-mortgaging their property and releasing some of the housing equity.</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pic>
        <p:nvPicPr>
          <p:cNvPr id="1026" name="Picture 2" descr="What's Your Ideal Home Loan Tenure? – RoofandFloor Blog">
            <a:extLst>
              <a:ext uri="{FF2B5EF4-FFF2-40B4-BE49-F238E27FC236}">
                <a16:creationId xmlns="" xmlns:a16="http://schemas.microsoft.com/office/drawing/2014/main" id="{C7F8F870-ACB5-478B-9D8D-3D04FFF0E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1197" y="1809749"/>
            <a:ext cx="3898258" cy="3222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112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2754B69F-4AE5-4E9D-A5BD-51EBB904F2E0}"/>
              </a:ext>
            </a:extLst>
          </p:cNvPr>
          <p:cNvSpPr txBox="1"/>
          <p:nvPr/>
        </p:nvSpPr>
        <p:spPr>
          <a:xfrm>
            <a:off x="0" y="142814"/>
            <a:ext cx="12192000" cy="584775"/>
          </a:xfrm>
          <a:prstGeom prst="rect">
            <a:avLst/>
          </a:prstGeom>
          <a:noFill/>
        </p:spPr>
        <p:txBody>
          <a:bodyPr wrap="square" rtlCol="0">
            <a:spAutoFit/>
          </a:bodyPr>
          <a:lstStyle/>
          <a:p>
            <a:pPr algn="ctr"/>
            <a:r>
              <a:rPr lang="en-US" sz="3200" dirty="0">
                <a:latin typeface="Georgia" panose="02040502050405020303" pitchFamily="18" charset="0"/>
              </a:rPr>
              <a:t>Data Analysis and Model Building Flowchart</a:t>
            </a:r>
            <a:endParaRPr lang="en-IN" sz="3200" dirty="0">
              <a:latin typeface="Georgia" panose="02040502050405020303" pitchFamily="18" charset="0"/>
            </a:endParaRPr>
          </a:p>
        </p:txBody>
      </p:sp>
      <p:sp>
        <p:nvSpPr>
          <p:cNvPr id="12" name="Hexagon 11">
            <a:extLst>
              <a:ext uri="{FF2B5EF4-FFF2-40B4-BE49-F238E27FC236}">
                <a16:creationId xmlns="" xmlns:a16="http://schemas.microsoft.com/office/drawing/2014/main" id="{1068B05E-9933-481F-9BAB-2A561BE87349}"/>
              </a:ext>
            </a:extLst>
          </p:cNvPr>
          <p:cNvSpPr/>
          <p:nvPr/>
        </p:nvSpPr>
        <p:spPr>
          <a:xfrm>
            <a:off x="568960" y="895805"/>
            <a:ext cx="2661920" cy="1034595"/>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Libraries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3" name="Arrow: Right 12">
            <a:extLst>
              <a:ext uri="{FF2B5EF4-FFF2-40B4-BE49-F238E27FC236}">
                <a16:creationId xmlns="" xmlns:a16="http://schemas.microsoft.com/office/drawing/2014/main" id="{30281500-4030-47A3-A609-9F09210D9CC0}"/>
              </a:ext>
            </a:extLst>
          </p:cNvPr>
          <p:cNvSpPr/>
          <p:nvPr/>
        </p:nvSpPr>
        <p:spPr>
          <a:xfrm>
            <a:off x="3474720" y="1120714"/>
            <a:ext cx="85344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4" name="Hexagon 13">
            <a:extLst>
              <a:ext uri="{FF2B5EF4-FFF2-40B4-BE49-F238E27FC236}">
                <a16:creationId xmlns="" xmlns:a16="http://schemas.microsoft.com/office/drawing/2014/main" id="{341BD0C3-E037-4AE4-87C4-F1689DC1C15C}"/>
              </a:ext>
            </a:extLst>
          </p:cNvPr>
          <p:cNvSpPr/>
          <p:nvPr/>
        </p:nvSpPr>
        <p:spPr>
          <a:xfrm>
            <a:off x="4572000" y="895805"/>
            <a:ext cx="2661920" cy="1034595"/>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Datasets</a:t>
            </a:r>
          </a:p>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(Train &amp; Test)</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5" name="Arrow: Right 14">
            <a:extLst>
              <a:ext uri="{FF2B5EF4-FFF2-40B4-BE49-F238E27FC236}">
                <a16:creationId xmlns="" xmlns:a16="http://schemas.microsoft.com/office/drawing/2014/main" id="{331ED5D4-D4C7-4ABF-843E-A1225DDB3781}"/>
              </a:ext>
            </a:extLst>
          </p:cNvPr>
          <p:cNvSpPr/>
          <p:nvPr/>
        </p:nvSpPr>
        <p:spPr>
          <a:xfrm>
            <a:off x="7477760" y="1124932"/>
            <a:ext cx="82296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6" name="Hexagon 15">
            <a:extLst>
              <a:ext uri="{FF2B5EF4-FFF2-40B4-BE49-F238E27FC236}">
                <a16:creationId xmlns="" xmlns:a16="http://schemas.microsoft.com/office/drawing/2014/main" id="{67128BB7-47F3-4231-B0E6-D47FB942AE91}"/>
              </a:ext>
            </a:extLst>
          </p:cNvPr>
          <p:cNvSpPr/>
          <p:nvPr/>
        </p:nvSpPr>
        <p:spPr>
          <a:xfrm>
            <a:off x="8544560" y="895805"/>
            <a:ext cx="2661920" cy="1034595"/>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Data Preprocessing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7" name="Arrow: Down 16">
            <a:extLst>
              <a:ext uri="{FF2B5EF4-FFF2-40B4-BE49-F238E27FC236}">
                <a16:creationId xmlns="" xmlns:a16="http://schemas.microsoft.com/office/drawing/2014/main" id="{E96EBC68-73CF-4157-AB3C-64D2C0B1A12C}"/>
              </a:ext>
            </a:extLst>
          </p:cNvPr>
          <p:cNvSpPr/>
          <p:nvPr/>
        </p:nvSpPr>
        <p:spPr>
          <a:xfrm>
            <a:off x="9667240" y="1930974"/>
            <a:ext cx="39624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8" name="Hexagon 17">
            <a:extLst>
              <a:ext uri="{FF2B5EF4-FFF2-40B4-BE49-F238E27FC236}">
                <a16:creationId xmlns="" xmlns:a16="http://schemas.microsoft.com/office/drawing/2014/main" id="{4EABA6FF-3EAF-442C-B2A9-145C641D72BC}"/>
              </a:ext>
            </a:extLst>
          </p:cNvPr>
          <p:cNvSpPr/>
          <p:nvPr/>
        </p:nvSpPr>
        <p:spPr>
          <a:xfrm>
            <a:off x="8544560" y="2375718"/>
            <a:ext cx="2661920" cy="1034592"/>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Finding and Treating Null Values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9" name="Arrow: Left 18">
            <a:extLst>
              <a:ext uri="{FF2B5EF4-FFF2-40B4-BE49-F238E27FC236}">
                <a16:creationId xmlns="" xmlns:a16="http://schemas.microsoft.com/office/drawing/2014/main" id="{378C39ED-CD63-473E-ABED-E55A10C1D747}"/>
              </a:ext>
            </a:extLst>
          </p:cNvPr>
          <p:cNvSpPr/>
          <p:nvPr/>
        </p:nvSpPr>
        <p:spPr>
          <a:xfrm>
            <a:off x="7477760" y="2600626"/>
            <a:ext cx="82296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0" name="Hexagon 19">
            <a:extLst>
              <a:ext uri="{FF2B5EF4-FFF2-40B4-BE49-F238E27FC236}">
                <a16:creationId xmlns="" xmlns:a16="http://schemas.microsoft.com/office/drawing/2014/main" id="{41413B52-03D7-4CD8-8E02-4FF0D4DB766D}"/>
              </a:ext>
            </a:extLst>
          </p:cNvPr>
          <p:cNvSpPr/>
          <p:nvPr/>
        </p:nvSpPr>
        <p:spPr>
          <a:xfrm>
            <a:off x="4572000" y="2357694"/>
            <a:ext cx="2661920" cy="1071306"/>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(EDA)</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1" name="Arrow: Left 20">
            <a:extLst>
              <a:ext uri="{FF2B5EF4-FFF2-40B4-BE49-F238E27FC236}">
                <a16:creationId xmlns="" xmlns:a16="http://schemas.microsoft.com/office/drawing/2014/main" id="{B0BC8930-749C-4BA1-8D21-4CDB7D56071F}"/>
              </a:ext>
            </a:extLst>
          </p:cNvPr>
          <p:cNvSpPr/>
          <p:nvPr/>
        </p:nvSpPr>
        <p:spPr>
          <a:xfrm>
            <a:off x="3474720" y="2713724"/>
            <a:ext cx="85344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Hexagon 21">
            <a:extLst>
              <a:ext uri="{FF2B5EF4-FFF2-40B4-BE49-F238E27FC236}">
                <a16:creationId xmlns="" xmlns:a16="http://schemas.microsoft.com/office/drawing/2014/main" id="{53A27CA3-D738-4C34-930F-F7858747E4D5}"/>
              </a:ext>
            </a:extLst>
          </p:cNvPr>
          <p:cNvSpPr/>
          <p:nvPr/>
        </p:nvSpPr>
        <p:spPr>
          <a:xfrm>
            <a:off x="568956" y="2357120"/>
            <a:ext cx="2661920" cy="1071880"/>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Identifying Outliers and Skewness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3" name="Arrow: Down 22">
            <a:extLst>
              <a:ext uri="{FF2B5EF4-FFF2-40B4-BE49-F238E27FC236}">
                <a16:creationId xmlns="" xmlns:a16="http://schemas.microsoft.com/office/drawing/2014/main" id="{C1199E34-3835-4FE3-A836-D7BAA4FD67BE}"/>
              </a:ext>
            </a:extLst>
          </p:cNvPr>
          <p:cNvSpPr/>
          <p:nvPr/>
        </p:nvSpPr>
        <p:spPr>
          <a:xfrm>
            <a:off x="1696718" y="3429000"/>
            <a:ext cx="40640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Hexagon 23">
            <a:extLst>
              <a:ext uri="{FF2B5EF4-FFF2-40B4-BE49-F238E27FC236}">
                <a16:creationId xmlns="" xmlns:a16="http://schemas.microsoft.com/office/drawing/2014/main" id="{812BCB7B-666B-4AF8-9A87-53BBDEDF5067}"/>
              </a:ext>
            </a:extLst>
          </p:cNvPr>
          <p:cNvSpPr/>
          <p:nvPr/>
        </p:nvSpPr>
        <p:spPr>
          <a:xfrm flipH="1">
            <a:off x="568960" y="3855720"/>
            <a:ext cx="2661918" cy="1071880"/>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Ordinal Encoding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5" name="Arrow: Right 24">
            <a:extLst>
              <a:ext uri="{FF2B5EF4-FFF2-40B4-BE49-F238E27FC236}">
                <a16:creationId xmlns="" xmlns:a16="http://schemas.microsoft.com/office/drawing/2014/main" id="{BE0BFA2B-6CB0-4380-ACC5-C251192389D9}"/>
              </a:ext>
            </a:extLst>
          </p:cNvPr>
          <p:cNvSpPr/>
          <p:nvPr/>
        </p:nvSpPr>
        <p:spPr>
          <a:xfrm>
            <a:off x="3489959" y="4112016"/>
            <a:ext cx="85344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Hexagon 25">
            <a:extLst>
              <a:ext uri="{FF2B5EF4-FFF2-40B4-BE49-F238E27FC236}">
                <a16:creationId xmlns="" xmlns:a16="http://schemas.microsoft.com/office/drawing/2014/main" id="{B101E6ED-9CA1-4871-907F-7E726E53A522}"/>
              </a:ext>
            </a:extLst>
          </p:cNvPr>
          <p:cNvSpPr/>
          <p:nvPr/>
        </p:nvSpPr>
        <p:spPr>
          <a:xfrm>
            <a:off x="4572000" y="3855720"/>
            <a:ext cx="2661918" cy="1086589"/>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Checking Correlation &amp; VIF</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7" name="Arrow: Right 26">
            <a:extLst>
              <a:ext uri="{FF2B5EF4-FFF2-40B4-BE49-F238E27FC236}">
                <a16:creationId xmlns="" xmlns:a16="http://schemas.microsoft.com/office/drawing/2014/main" id="{AA67A725-3A01-4D55-BB49-26325A2362EE}"/>
              </a:ext>
            </a:extLst>
          </p:cNvPr>
          <p:cNvSpPr/>
          <p:nvPr/>
        </p:nvSpPr>
        <p:spPr>
          <a:xfrm>
            <a:off x="7477760" y="4112016"/>
            <a:ext cx="82296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8" name="Hexagon 27">
            <a:extLst>
              <a:ext uri="{FF2B5EF4-FFF2-40B4-BE49-F238E27FC236}">
                <a16:creationId xmlns="" xmlns:a16="http://schemas.microsoft.com/office/drawing/2014/main" id="{16D3C2F4-E078-4375-B01F-E7DC393EEAAF}"/>
              </a:ext>
            </a:extLst>
          </p:cNvPr>
          <p:cNvSpPr/>
          <p:nvPr/>
        </p:nvSpPr>
        <p:spPr>
          <a:xfrm>
            <a:off x="8544560" y="3855627"/>
            <a:ext cx="2661918" cy="1075373"/>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Model Building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9" name="Arrow: Down 28">
            <a:extLst>
              <a:ext uri="{FF2B5EF4-FFF2-40B4-BE49-F238E27FC236}">
                <a16:creationId xmlns="" xmlns:a16="http://schemas.microsoft.com/office/drawing/2014/main" id="{293975ED-981F-42AD-BB88-5CFCB8C97D4C}"/>
              </a:ext>
            </a:extLst>
          </p:cNvPr>
          <p:cNvSpPr/>
          <p:nvPr/>
        </p:nvSpPr>
        <p:spPr>
          <a:xfrm>
            <a:off x="9667241" y="4942309"/>
            <a:ext cx="396240" cy="44531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0" name="Hexagon 29">
            <a:extLst>
              <a:ext uri="{FF2B5EF4-FFF2-40B4-BE49-F238E27FC236}">
                <a16:creationId xmlns="" xmlns:a16="http://schemas.microsoft.com/office/drawing/2014/main" id="{B966E3F7-F3AE-4000-87DD-0B03D5563A6F}"/>
              </a:ext>
            </a:extLst>
          </p:cNvPr>
          <p:cNvSpPr/>
          <p:nvPr/>
        </p:nvSpPr>
        <p:spPr>
          <a:xfrm>
            <a:off x="8544560" y="5387627"/>
            <a:ext cx="2661918" cy="1075373"/>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R2 score, CV &amp; evaluation metrics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1" name="Arrow: Left 30">
            <a:extLst>
              <a:ext uri="{FF2B5EF4-FFF2-40B4-BE49-F238E27FC236}">
                <a16:creationId xmlns="" xmlns:a16="http://schemas.microsoft.com/office/drawing/2014/main" id="{673FE21E-1FF4-4660-BACD-D776F9550A96}"/>
              </a:ext>
            </a:extLst>
          </p:cNvPr>
          <p:cNvSpPr/>
          <p:nvPr/>
        </p:nvSpPr>
        <p:spPr>
          <a:xfrm>
            <a:off x="7477760" y="5632926"/>
            <a:ext cx="822960"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2" name="Hexagon 31">
            <a:extLst>
              <a:ext uri="{FF2B5EF4-FFF2-40B4-BE49-F238E27FC236}">
                <a16:creationId xmlns="" xmlns:a16="http://schemas.microsoft.com/office/drawing/2014/main" id="{3365B129-890F-470B-989B-D9C4339395DF}"/>
              </a:ext>
            </a:extLst>
          </p:cNvPr>
          <p:cNvSpPr/>
          <p:nvPr/>
        </p:nvSpPr>
        <p:spPr>
          <a:xfrm>
            <a:off x="4572000" y="5369029"/>
            <a:ext cx="2661918" cy="1093971"/>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3" name="Arrow: Left 32">
            <a:extLst>
              <a:ext uri="{FF2B5EF4-FFF2-40B4-BE49-F238E27FC236}">
                <a16:creationId xmlns="" xmlns:a16="http://schemas.microsoft.com/office/drawing/2014/main" id="{B96CE7C9-D401-49CC-A2F6-B4F3AFDBBD47}"/>
              </a:ext>
            </a:extLst>
          </p:cNvPr>
          <p:cNvSpPr/>
          <p:nvPr/>
        </p:nvSpPr>
        <p:spPr>
          <a:xfrm>
            <a:off x="3489958" y="5632926"/>
            <a:ext cx="838199"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4" name="Hexagon 33">
            <a:extLst>
              <a:ext uri="{FF2B5EF4-FFF2-40B4-BE49-F238E27FC236}">
                <a16:creationId xmlns="" xmlns:a16="http://schemas.microsoft.com/office/drawing/2014/main" id="{F2289BD3-749F-4CA5-AF39-E757B063E073}"/>
              </a:ext>
            </a:extLst>
          </p:cNvPr>
          <p:cNvSpPr/>
          <p:nvPr/>
        </p:nvSpPr>
        <p:spPr>
          <a:xfrm>
            <a:off x="568956" y="5374640"/>
            <a:ext cx="2661919" cy="1084867"/>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Saving the Model &amp; Prediction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34806875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1226</TotalTime>
  <Words>2235</Words>
  <Application>Microsoft Office PowerPoint</Application>
  <PresentationFormat>Widescreen</PresentationFormat>
  <Paragraphs>288</Paragraphs>
  <Slides>55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55</vt:i4>
      </vt:variant>
    </vt:vector>
  </HeadingPairs>
  <TitlesOfParts>
    <vt:vector size="67" baseType="lpstr">
      <vt:lpstr>Arial</vt:lpstr>
      <vt:lpstr>Book Antiqua</vt:lpstr>
      <vt:lpstr>Calibri</vt:lpstr>
      <vt:lpstr>Cambria Math</vt:lpstr>
      <vt:lpstr>Century Gothic</vt:lpstr>
      <vt:lpstr>Georgia</vt:lpstr>
      <vt:lpstr>Helvetica Neue</vt:lpstr>
      <vt:lpstr>Microsoft Sans Serif</vt:lpstr>
      <vt:lpstr>Times New Roman</vt:lpstr>
      <vt:lpstr>Wingdings</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Nethravathi S</dc:creator>
  <cp:lastModifiedBy>2022</cp:lastModifiedBy>
  <cp:revision>82</cp:revision>
  <dcterms:created xsi:type="dcterms:W3CDTF">2021-10-03T06:22:26Z</dcterms:created>
  <dcterms:modified xsi:type="dcterms:W3CDTF">2022-10-08T17:15:10Z</dcterms:modified>
</cp:coreProperties>
</file>